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4"/>
  </p:sldMasterIdLst>
  <p:notesMasterIdLst>
    <p:notesMasterId r:id="rId15"/>
  </p:notesMasterIdLst>
  <p:handoutMasterIdLst>
    <p:handoutMasterId r:id="rId16"/>
  </p:handoutMasterIdLst>
  <p:sldIdLst>
    <p:sldId id="273" r:id="rId5"/>
    <p:sldId id="472" r:id="rId6"/>
    <p:sldId id="473" r:id="rId7"/>
    <p:sldId id="471" r:id="rId8"/>
    <p:sldId id="476" r:id="rId9"/>
    <p:sldId id="470" r:id="rId10"/>
    <p:sldId id="286" r:id="rId11"/>
    <p:sldId id="310" r:id="rId12"/>
    <p:sldId id="474" r:id="rId13"/>
    <p:sldId id="475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2455A3"/>
    <a:srgbClr val="00589E"/>
    <a:srgbClr val="005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29" autoAdjust="0"/>
    <p:restoredTop sz="94752" autoAdjust="0"/>
  </p:normalViewPr>
  <p:slideViewPr>
    <p:cSldViewPr snapToGrid="0" snapToObjects="1">
      <p:cViewPr varScale="1">
        <p:scale>
          <a:sx n="114" d="100"/>
          <a:sy n="114" d="100"/>
        </p:scale>
        <p:origin x="72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439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DAEA42-A9D1-4AD5-996A-55835DC7CE2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1DB0B8-A06B-4439-9536-F94C2A209301}">
      <dgm:prSet phldrT="[Text]" custT="1"/>
      <dgm:spPr/>
      <dgm:t>
        <a:bodyPr/>
        <a:lstStyle/>
        <a:p>
          <a:r>
            <a:rPr lang="en-US" sz="1400" dirty="0"/>
            <a:t>1. Updates of </a:t>
          </a:r>
          <a:r>
            <a:rPr lang="en-US" sz="1400" b="1" dirty="0">
              <a:solidFill>
                <a:srgbClr val="FF0000"/>
              </a:solidFill>
            </a:rPr>
            <a:t>input data</a:t>
          </a:r>
          <a:r>
            <a:rPr lang="en-US" sz="1400" b="1" dirty="0"/>
            <a:t> </a:t>
          </a:r>
          <a:r>
            <a:rPr lang="en-US" sz="1400" dirty="0"/>
            <a:t>from latest statistics +model improvements</a:t>
          </a:r>
        </a:p>
      </dgm:t>
    </dgm:pt>
    <dgm:pt modelId="{9FF7E3D3-C117-4499-B383-00D7FE877AFD}" type="parTrans" cxnId="{86BDBE60-7B47-4389-A032-077BDCE79DD3}">
      <dgm:prSet/>
      <dgm:spPr/>
      <dgm:t>
        <a:bodyPr/>
        <a:lstStyle/>
        <a:p>
          <a:endParaRPr lang="en-US"/>
        </a:p>
      </dgm:t>
    </dgm:pt>
    <dgm:pt modelId="{08A1048F-0736-48E2-8991-644060541D49}" type="sibTrans" cxnId="{86BDBE60-7B47-4389-A032-077BDCE79DD3}">
      <dgm:prSet/>
      <dgm:spPr/>
      <dgm:t>
        <a:bodyPr/>
        <a:lstStyle/>
        <a:p>
          <a:endParaRPr lang="en-US"/>
        </a:p>
      </dgm:t>
    </dgm:pt>
    <dgm:pt modelId="{E3680460-E5D9-4E7F-80C2-641E07BE5533}">
      <dgm:prSet phldrT="[Text]" custT="1"/>
      <dgm:spPr/>
      <dgm:t>
        <a:bodyPr/>
        <a:lstStyle/>
        <a:p>
          <a:r>
            <a:rPr lang="en-US" sz="1400" dirty="0"/>
            <a:t>2. </a:t>
          </a:r>
          <a:r>
            <a:rPr lang="en-US" sz="1400" b="1" dirty="0">
              <a:solidFill>
                <a:srgbClr val="FF0000"/>
              </a:solidFill>
            </a:rPr>
            <a:t>Draft</a:t>
          </a:r>
          <a:r>
            <a:rPr lang="en-US" sz="1400" dirty="0"/>
            <a:t> Reference scenario, Technical mitigation potentials and cost curves</a:t>
          </a:r>
        </a:p>
      </dgm:t>
    </dgm:pt>
    <dgm:pt modelId="{B272EAF9-5239-4A3E-A610-B68501BE7AD4}" type="parTrans" cxnId="{5EFD0DD5-55D7-4FAF-9300-E27EFE24E6C0}">
      <dgm:prSet/>
      <dgm:spPr/>
      <dgm:t>
        <a:bodyPr/>
        <a:lstStyle/>
        <a:p>
          <a:endParaRPr lang="en-US"/>
        </a:p>
      </dgm:t>
    </dgm:pt>
    <dgm:pt modelId="{A3A285E4-F55E-4AC4-88B6-5AC08038BC99}" type="sibTrans" cxnId="{5EFD0DD5-55D7-4FAF-9300-E27EFE24E6C0}">
      <dgm:prSet/>
      <dgm:spPr/>
      <dgm:t>
        <a:bodyPr/>
        <a:lstStyle/>
        <a:p>
          <a:endParaRPr lang="en-US"/>
        </a:p>
      </dgm:t>
    </dgm:pt>
    <dgm:pt modelId="{D463D1DD-1198-418A-B0E4-127EF3B12F4B}">
      <dgm:prSet phldrT="[Text]" custT="1"/>
      <dgm:spPr/>
      <dgm:t>
        <a:bodyPr/>
        <a:lstStyle/>
        <a:p>
          <a:r>
            <a:rPr lang="en-US" sz="1400" dirty="0"/>
            <a:t>3. EC leading Member state and industry stakeholder </a:t>
          </a:r>
          <a:r>
            <a:rPr lang="en-US" sz="1400" b="1" dirty="0">
              <a:solidFill>
                <a:srgbClr val="FF0000"/>
              </a:solidFill>
            </a:rPr>
            <a:t>consultations </a:t>
          </a:r>
          <a:r>
            <a:rPr lang="en-US" sz="1400" dirty="0"/>
            <a:t>on Drafts</a:t>
          </a:r>
        </a:p>
      </dgm:t>
    </dgm:pt>
    <dgm:pt modelId="{BD6BC0F5-253A-42B2-B758-B80C8EAEC4A3}" type="parTrans" cxnId="{C905C305-603C-4478-A790-39017968794A}">
      <dgm:prSet/>
      <dgm:spPr/>
      <dgm:t>
        <a:bodyPr/>
        <a:lstStyle/>
        <a:p>
          <a:endParaRPr lang="en-US"/>
        </a:p>
      </dgm:t>
    </dgm:pt>
    <dgm:pt modelId="{CEB7A338-3951-42F0-BA02-DF91CCE8B18D}" type="sibTrans" cxnId="{C905C305-603C-4478-A790-39017968794A}">
      <dgm:prSet/>
      <dgm:spPr/>
      <dgm:t>
        <a:bodyPr/>
        <a:lstStyle/>
        <a:p>
          <a:endParaRPr lang="en-US"/>
        </a:p>
      </dgm:t>
    </dgm:pt>
    <dgm:pt modelId="{1A304969-3476-42C6-941E-F41B4454AB42}">
      <dgm:prSet phldrT="[Text]" custT="1"/>
      <dgm:spPr/>
      <dgm:t>
        <a:bodyPr/>
        <a:lstStyle/>
        <a:p>
          <a:r>
            <a:rPr lang="en-US" sz="1400" dirty="0"/>
            <a:t>4. Implementation of </a:t>
          </a:r>
          <a:r>
            <a:rPr lang="en-US" sz="1400" b="1" dirty="0">
              <a:solidFill>
                <a:srgbClr val="FF0000"/>
              </a:solidFill>
            </a:rPr>
            <a:t>feedback</a:t>
          </a:r>
          <a:r>
            <a:rPr lang="en-US" sz="1400" dirty="0"/>
            <a:t> from consultations</a:t>
          </a:r>
        </a:p>
      </dgm:t>
    </dgm:pt>
    <dgm:pt modelId="{35C702B0-E1E8-4787-B195-1933DF644E57}" type="parTrans" cxnId="{18A4309B-0C70-41F6-9C8A-7207E0484662}">
      <dgm:prSet/>
      <dgm:spPr/>
      <dgm:t>
        <a:bodyPr/>
        <a:lstStyle/>
        <a:p>
          <a:endParaRPr lang="en-US"/>
        </a:p>
      </dgm:t>
    </dgm:pt>
    <dgm:pt modelId="{1C1B32E5-DD7F-40EB-9B89-00387D7AB2CF}" type="sibTrans" cxnId="{18A4309B-0C70-41F6-9C8A-7207E0484662}">
      <dgm:prSet/>
      <dgm:spPr/>
      <dgm:t>
        <a:bodyPr/>
        <a:lstStyle/>
        <a:p>
          <a:endParaRPr lang="en-US"/>
        </a:p>
      </dgm:t>
    </dgm:pt>
    <dgm:pt modelId="{7065E163-D1CB-4E1C-9049-5A0EB25617DF}">
      <dgm:prSet phldrT="[Text]"/>
      <dgm:spPr/>
      <dgm:t>
        <a:bodyPr/>
        <a:lstStyle/>
        <a:p>
          <a:r>
            <a:rPr lang="en-US" dirty="0"/>
            <a:t>5. </a:t>
          </a:r>
          <a:r>
            <a:rPr lang="en-US" b="1" dirty="0">
              <a:solidFill>
                <a:srgbClr val="FF0000"/>
              </a:solidFill>
            </a:rPr>
            <a:t>Final</a:t>
          </a:r>
          <a:r>
            <a:rPr lang="en-US" dirty="0"/>
            <a:t> Reference and mitigation scenarios and cost curves </a:t>
          </a:r>
        </a:p>
      </dgm:t>
    </dgm:pt>
    <dgm:pt modelId="{35A9D3BC-4EE9-447E-B35C-788667945863}" type="parTrans" cxnId="{678D5A0C-8D7D-46F8-B195-F683E41C887B}">
      <dgm:prSet/>
      <dgm:spPr/>
      <dgm:t>
        <a:bodyPr/>
        <a:lstStyle/>
        <a:p>
          <a:endParaRPr lang="en-US"/>
        </a:p>
      </dgm:t>
    </dgm:pt>
    <dgm:pt modelId="{1AD54A37-5EAF-43DC-B950-8435CF7D0516}" type="sibTrans" cxnId="{678D5A0C-8D7D-46F8-B195-F683E41C887B}">
      <dgm:prSet/>
      <dgm:spPr/>
      <dgm:t>
        <a:bodyPr/>
        <a:lstStyle/>
        <a:p>
          <a:endParaRPr lang="en-US"/>
        </a:p>
      </dgm:t>
    </dgm:pt>
    <dgm:pt modelId="{F0AAAC98-2A52-4E0D-B4E0-AC71216A36E7}" type="pres">
      <dgm:prSet presAssocID="{E1DAEA42-A9D1-4AD5-996A-55835DC7CE2A}" presName="cycle" presStyleCnt="0">
        <dgm:presLayoutVars>
          <dgm:dir/>
          <dgm:resizeHandles val="exact"/>
        </dgm:presLayoutVars>
      </dgm:prSet>
      <dgm:spPr/>
    </dgm:pt>
    <dgm:pt modelId="{9EB5B5D0-669B-48EB-86C1-4D8ADB4F5673}" type="pres">
      <dgm:prSet presAssocID="{641DB0B8-A06B-4439-9536-F94C2A209301}" presName="node" presStyleLbl="node1" presStyleIdx="0" presStyleCnt="5" custScaleX="134480" custScaleY="127105" custRadScaleRad="100354" custRadScaleInc="13364">
        <dgm:presLayoutVars>
          <dgm:bulletEnabled val="1"/>
        </dgm:presLayoutVars>
      </dgm:prSet>
      <dgm:spPr/>
    </dgm:pt>
    <dgm:pt modelId="{F4813405-0E32-4D4C-990D-3A1DADAB003E}" type="pres">
      <dgm:prSet presAssocID="{08A1048F-0736-48E2-8991-644060541D49}" presName="sibTrans" presStyleLbl="sibTrans2D1" presStyleIdx="0" presStyleCnt="5"/>
      <dgm:spPr/>
    </dgm:pt>
    <dgm:pt modelId="{2A1CAFA0-C819-4446-A3A9-D1D881C8E8A6}" type="pres">
      <dgm:prSet presAssocID="{08A1048F-0736-48E2-8991-644060541D49}" presName="connectorText" presStyleLbl="sibTrans2D1" presStyleIdx="0" presStyleCnt="5"/>
      <dgm:spPr/>
    </dgm:pt>
    <dgm:pt modelId="{0D1A5E13-D8B0-4D98-B81C-523E9EF2E00E}" type="pres">
      <dgm:prSet presAssocID="{E3680460-E5D9-4E7F-80C2-641E07BE5533}" presName="node" presStyleLbl="node1" presStyleIdx="1" presStyleCnt="5" custScaleX="142978" custScaleY="129318" custRadScaleRad="113792" custRadScaleInc="10188">
        <dgm:presLayoutVars>
          <dgm:bulletEnabled val="1"/>
        </dgm:presLayoutVars>
      </dgm:prSet>
      <dgm:spPr/>
    </dgm:pt>
    <dgm:pt modelId="{56DBF61A-AE35-4B3D-BEF1-8D6076E2B5B7}" type="pres">
      <dgm:prSet presAssocID="{A3A285E4-F55E-4AC4-88B6-5AC08038BC99}" presName="sibTrans" presStyleLbl="sibTrans2D1" presStyleIdx="1" presStyleCnt="5"/>
      <dgm:spPr/>
    </dgm:pt>
    <dgm:pt modelId="{37A1EA7B-5AEA-43AC-A9CC-B6E1600018E3}" type="pres">
      <dgm:prSet presAssocID="{A3A285E4-F55E-4AC4-88B6-5AC08038BC99}" presName="connectorText" presStyleLbl="sibTrans2D1" presStyleIdx="1" presStyleCnt="5"/>
      <dgm:spPr/>
    </dgm:pt>
    <dgm:pt modelId="{C5591BAF-1952-4B78-AAEF-1EED5925AC5A}" type="pres">
      <dgm:prSet presAssocID="{D463D1DD-1198-418A-B0E4-127EF3B12F4B}" presName="node" presStyleLbl="node1" presStyleIdx="2" presStyleCnt="5" custScaleX="142129" custScaleY="126971" custRadScaleRad="112587" custRadScaleInc="-12584">
        <dgm:presLayoutVars>
          <dgm:bulletEnabled val="1"/>
        </dgm:presLayoutVars>
      </dgm:prSet>
      <dgm:spPr/>
    </dgm:pt>
    <dgm:pt modelId="{C439763D-3261-4A98-871F-F4FB135075D6}" type="pres">
      <dgm:prSet presAssocID="{CEB7A338-3951-42F0-BA02-DF91CCE8B18D}" presName="sibTrans" presStyleLbl="sibTrans2D1" presStyleIdx="2" presStyleCnt="5"/>
      <dgm:spPr/>
    </dgm:pt>
    <dgm:pt modelId="{1CAF7F2C-9980-4ED4-816A-C8841245BB76}" type="pres">
      <dgm:prSet presAssocID="{CEB7A338-3951-42F0-BA02-DF91CCE8B18D}" presName="connectorText" presStyleLbl="sibTrans2D1" presStyleIdx="2" presStyleCnt="5"/>
      <dgm:spPr/>
    </dgm:pt>
    <dgm:pt modelId="{DCB2305C-F7E1-405A-9C2C-48AE7844E775}" type="pres">
      <dgm:prSet presAssocID="{1A304969-3476-42C6-941E-F41B4454AB42}" presName="node" presStyleLbl="node1" presStyleIdx="3" presStyleCnt="5" custScaleX="138222" custScaleY="130866">
        <dgm:presLayoutVars>
          <dgm:bulletEnabled val="1"/>
        </dgm:presLayoutVars>
      </dgm:prSet>
      <dgm:spPr/>
    </dgm:pt>
    <dgm:pt modelId="{F10EDDD4-E407-4ABC-B750-280B7E3F0FD4}" type="pres">
      <dgm:prSet presAssocID="{1C1B32E5-DD7F-40EB-9B89-00387D7AB2CF}" presName="sibTrans" presStyleLbl="sibTrans2D1" presStyleIdx="3" presStyleCnt="5"/>
      <dgm:spPr/>
    </dgm:pt>
    <dgm:pt modelId="{BD55B467-BCDC-4EA4-A704-01BA1C801C84}" type="pres">
      <dgm:prSet presAssocID="{1C1B32E5-DD7F-40EB-9B89-00387D7AB2CF}" presName="connectorText" presStyleLbl="sibTrans2D1" presStyleIdx="3" presStyleCnt="5"/>
      <dgm:spPr/>
    </dgm:pt>
    <dgm:pt modelId="{9205B37C-4C5E-48C4-8F58-DA5F2FB827FB}" type="pres">
      <dgm:prSet presAssocID="{7065E163-D1CB-4E1C-9049-5A0EB25617DF}" presName="node" presStyleLbl="node1" presStyleIdx="4" presStyleCnt="5" custScaleX="130185" custScaleY="134397">
        <dgm:presLayoutVars>
          <dgm:bulletEnabled val="1"/>
        </dgm:presLayoutVars>
      </dgm:prSet>
      <dgm:spPr/>
    </dgm:pt>
    <dgm:pt modelId="{D276059A-542B-4878-B255-D2D62869C444}" type="pres">
      <dgm:prSet presAssocID="{1AD54A37-5EAF-43DC-B950-8435CF7D0516}" presName="sibTrans" presStyleLbl="sibTrans2D1" presStyleIdx="4" presStyleCnt="5"/>
      <dgm:spPr/>
    </dgm:pt>
    <dgm:pt modelId="{8F899CC3-DBED-4EFD-A362-BDF7A4768344}" type="pres">
      <dgm:prSet presAssocID="{1AD54A37-5EAF-43DC-B950-8435CF7D0516}" presName="connectorText" presStyleLbl="sibTrans2D1" presStyleIdx="4" presStyleCnt="5"/>
      <dgm:spPr/>
    </dgm:pt>
  </dgm:ptLst>
  <dgm:cxnLst>
    <dgm:cxn modelId="{C905C305-603C-4478-A790-39017968794A}" srcId="{E1DAEA42-A9D1-4AD5-996A-55835DC7CE2A}" destId="{D463D1DD-1198-418A-B0E4-127EF3B12F4B}" srcOrd="2" destOrd="0" parTransId="{BD6BC0F5-253A-42B2-B758-B80C8EAEC4A3}" sibTransId="{CEB7A338-3951-42F0-BA02-DF91CCE8B18D}"/>
    <dgm:cxn modelId="{818B3709-5193-4118-B12F-EC0FF9F7725B}" type="presOf" srcId="{1A304969-3476-42C6-941E-F41B4454AB42}" destId="{DCB2305C-F7E1-405A-9C2C-48AE7844E775}" srcOrd="0" destOrd="0" presId="urn:microsoft.com/office/officeart/2005/8/layout/cycle2"/>
    <dgm:cxn modelId="{678D5A0C-8D7D-46F8-B195-F683E41C887B}" srcId="{E1DAEA42-A9D1-4AD5-996A-55835DC7CE2A}" destId="{7065E163-D1CB-4E1C-9049-5A0EB25617DF}" srcOrd="4" destOrd="0" parTransId="{35A9D3BC-4EE9-447E-B35C-788667945863}" sibTransId="{1AD54A37-5EAF-43DC-B950-8435CF7D0516}"/>
    <dgm:cxn modelId="{44ED2D0F-50B0-44EA-AF00-7208A5ADE8E5}" type="presOf" srcId="{D463D1DD-1198-418A-B0E4-127EF3B12F4B}" destId="{C5591BAF-1952-4B78-AAEF-1EED5925AC5A}" srcOrd="0" destOrd="0" presId="urn:microsoft.com/office/officeart/2005/8/layout/cycle2"/>
    <dgm:cxn modelId="{D337125D-AFA5-4E03-9F2D-D0A02CBA8619}" type="presOf" srcId="{7065E163-D1CB-4E1C-9049-5A0EB25617DF}" destId="{9205B37C-4C5E-48C4-8F58-DA5F2FB827FB}" srcOrd="0" destOrd="0" presId="urn:microsoft.com/office/officeart/2005/8/layout/cycle2"/>
    <dgm:cxn modelId="{86BDBE60-7B47-4389-A032-077BDCE79DD3}" srcId="{E1DAEA42-A9D1-4AD5-996A-55835DC7CE2A}" destId="{641DB0B8-A06B-4439-9536-F94C2A209301}" srcOrd="0" destOrd="0" parTransId="{9FF7E3D3-C117-4499-B383-00D7FE877AFD}" sibTransId="{08A1048F-0736-48E2-8991-644060541D49}"/>
    <dgm:cxn modelId="{DAD38641-3C4A-4775-9AA2-6561BE4A10C9}" type="presOf" srcId="{E1DAEA42-A9D1-4AD5-996A-55835DC7CE2A}" destId="{F0AAAC98-2A52-4E0D-B4E0-AC71216A36E7}" srcOrd="0" destOrd="0" presId="urn:microsoft.com/office/officeart/2005/8/layout/cycle2"/>
    <dgm:cxn modelId="{49F4EC66-0ACF-4325-A64A-452EA315A1D5}" type="presOf" srcId="{A3A285E4-F55E-4AC4-88B6-5AC08038BC99}" destId="{37A1EA7B-5AEA-43AC-A9CC-B6E1600018E3}" srcOrd="1" destOrd="0" presId="urn:microsoft.com/office/officeart/2005/8/layout/cycle2"/>
    <dgm:cxn modelId="{E2529F8A-B4C3-4F2C-9DC1-5006E50354BC}" type="presOf" srcId="{A3A285E4-F55E-4AC4-88B6-5AC08038BC99}" destId="{56DBF61A-AE35-4B3D-BEF1-8D6076E2B5B7}" srcOrd="0" destOrd="0" presId="urn:microsoft.com/office/officeart/2005/8/layout/cycle2"/>
    <dgm:cxn modelId="{4BC6689A-ACFC-4E11-BCAA-B47864AE6A54}" type="presOf" srcId="{08A1048F-0736-48E2-8991-644060541D49}" destId="{2A1CAFA0-C819-4446-A3A9-D1D881C8E8A6}" srcOrd="1" destOrd="0" presId="urn:microsoft.com/office/officeart/2005/8/layout/cycle2"/>
    <dgm:cxn modelId="{18A4309B-0C70-41F6-9C8A-7207E0484662}" srcId="{E1DAEA42-A9D1-4AD5-996A-55835DC7CE2A}" destId="{1A304969-3476-42C6-941E-F41B4454AB42}" srcOrd="3" destOrd="0" parTransId="{35C702B0-E1E8-4787-B195-1933DF644E57}" sibTransId="{1C1B32E5-DD7F-40EB-9B89-00387D7AB2CF}"/>
    <dgm:cxn modelId="{BC6363A1-4EB8-4558-99D8-5BD49DF7FB9F}" type="presOf" srcId="{641DB0B8-A06B-4439-9536-F94C2A209301}" destId="{9EB5B5D0-669B-48EB-86C1-4D8ADB4F5673}" srcOrd="0" destOrd="0" presId="urn:microsoft.com/office/officeart/2005/8/layout/cycle2"/>
    <dgm:cxn modelId="{F1F53FA4-A1EE-4FE8-ACDB-0273831256B5}" type="presOf" srcId="{CEB7A338-3951-42F0-BA02-DF91CCE8B18D}" destId="{1CAF7F2C-9980-4ED4-816A-C8841245BB76}" srcOrd="1" destOrd="0" presId="urn:microsoft.com/office/officeart/2005/8/layout/cycle2"/>
    <dgm:cxn modelId="{32A3F1B4-1803-47C2-B726-7E820614230F}" type="presOf" srcId="{CEB7A338-3951-42F0-BA02-DF91CCE8B18D}" destId="{C439763D-3261-4A98-871F-F4FB135075D6}" srcOrd="0" destOrd="0" presId="urn:microsoft.com/office/officeart/2005/8/layout/cycle2"/>
    <dgm:cxn modelId="{A85428BB-7CE8-47F0-9E6B-48B5F767A68D}" type="presOf" srcId="{1C1B32E5-DD7F-40EB-9B89-00387D7AB2CF}" destId="{F10EDDD4-E407-4ABC-B750-280B7E3F0FD4}" srcOrd="0" destOrd="0" presId="urn:microsoft.com/office/officeart/2005/8/layout/cycle2"/>
    <dgm:cxn modelId="{8A4F2FCB-785D-44FD-BED4-829A45584589}" type="presOf" srcId="{E3680460-E5D9-4E7F-80C2-641E07BE5533}" destId="{0D1A5E13-D8B0-4D98-B81C-523E9EF2E00E}" srcOrd="0" destOrd="0" presId="urn:microsoft.com/office/officeart/2005/8/layout/cycle2"/>
    <dgm:cxn modelId="{C4EC20CF-79DF-4E4C-96C1-E2570F7035D5}" type="presOf" srcId="{08A1048F-0736-48E2-8991-644060541D49}" destId="{F4813405-0E32-4D4C-990D-3A1DADAB003E}" srcOrd="0" destOrd="0" presId="urn:microsoft.com/office/officeart/2005/8/layout/cycle2"/>
    <dgm:cxn modelId="{1C9C47D1-6442-4C37-BD56-41656F63F1BF}" type="presOf" srcId="{1AD54A37-5EAF-43DC-B950-8435CF7D0516}" destId="{D276059A-542B-4878-B255-D2D62869C444}" srcOrd="0" destOrd="0" presId="urn:microsoft.com/office/officeart/2005/8/layout/cycle2"/>
    <dgm:cxn modelId="{5EFD0DD5-55D7-4FAF-9300-E27EFE24E6C0}" srcId="{E1DAEA42-A9D1-4AD5-996A-55835DC7CE2A}" destId="{E3680460-E5D9-4E7F-80C2-641E07BE5533}" srcOrd="1" destOrd="0" parTransId="{B272EAF9-5239-4A3E-A610-B68501BE7AD4}" sibTransId="{A3A285E4-F55E-4AC4-88B6-5AC08038BC99}"/>
    <dgm:cxn modelId="{F1BDCEDB-1FF3-4225-9126-0806CEC48739}" type="presOf" srcId="{1AD54A37-5EAF-43DC-B950-8435CF7D0516}" destId="{8F899CC3-DBED-4EFD-A362-BDF7A4768344}" srcOrd="1" destOrd="0" presId="urn:microsoft.com/office/officeart/2005/8/layout/cycle2"/>
    <dgm:cxn modelId="{34D950F6-06CA-4273-8542-9BB2F0866625}" type="presOf" srcId="{1C1B32E5-DD7F-40EB-9B89-00387D7AB2CF}" destId="{BD55B467-BCDC-4EA4-A704-01BA1C801C84}" srcOrd="1" destOrd="0" presId="urn:microsoft.com/office/officeart/2005/8/layout/cycle2"/>
    <dgm:cxn modelId="{BAEB664C-D680-42DC-AE14-C4DFDBF5BB2F}" type="presParOf" srcId="{F0AAAC98-2A52-4E0D-B4E0-AC71216A36E7}" destId="{9EB5B5D0-669B-48EB-86C1-4D8ADB4F5673}" srcOrd="0" destOrd="0" presId="urn:microsoft.com/office/officeart/2005/8/layout/cycle2"/>
    <dgm:cxn modelId="{5BCC9CC8-5466-418E-AAE8-31559025507B}" type="presParOf" srcId="{F0AAAC98-2A52-4E0D-B4E0-AC71216A36E7}" destId="{F4813405-0E32-4D4C-990D-3A1DADAB003E}" srcOrd="1" destOrd="0" presId="urn:microsoft.com/office/officeart/2005/8/layout/cycle2"/>
    <dgm:cxn modelId="{9A30A054-5C6E-428E-913B-BF87172D3CE7}" type="presParOf" srcId="{F4813405-0E32-4D4C-990D-3A1DADAB003E}" destId="{2A1CAFA0-C819-4446-A3A9-D1D881C8E8A6}" srcOrd="0" destOrd="0" presId="urn:microsoft.com/office/officeart/2005/8/layout/cycle2"/>
    <dgm:cxn modelId="{A9A02654-9CFB-458E-ADED-527119621CC6}" type="presParOf" srcId="{F0AAAC98-2A52-4E0D-B4E0-AC71216A36E7}" destId="{0D1A5E13-D8B0-4D98-B81C-523E9EF2E00E}" srcOrd="2" destOrd="0" presId="urn:microsoft.com/office/officeart/2005/8/layout/cycle2"/>
    <dgm:cxn modelId="{83367AF6-5D7A-477D-835E-0BEAEA333388}" type="presParOf" srcId="{F0AAAC98-2A52-4E0D-B4E0-AC71216A36E7}" destId="{56DBF61A-AE35-4B3D-BEF1-8D6076E2B5B7}" srcOrd="3" destOrd="0" presId="urn:microsoft.com/office/officeart/2005/8/layout/cycle2"/>
    <dgm:cxn modelId="{E60FF455-AC9F-46A3-97F4-06D17355ED56}" type="presParOf" srcId="{56DBF61A-AE35-4B3D-BEF1-8D6076E2B5B7}" destId="{37A1EA7B-5AEA-43AC-A9CC-B6E1600018E3}" srcOrd="0" destOrd="0" presId="urn:microsoft.com/office/officeart/2005/8/layout/cycle2"/>
    <dgm:cxn modelId="{ED8049E5-D4B9-4812-8586-B81F45DD71FF}" type="presParOf" srcId="{F0AAAC98-2A52-4E0D-B4E0-AC71216A36E7}" destId="{C5591BAF-1952-4B78-AAEF-1EED5925AC5A}" srcOrd="4" destOrd="0" presId="urn:microsoft.com/office/officeart/2005/8/layout/cycle2"/>
    <dgm:cxn modelId="{FDDF5842-815A-426F-9DCD-F0474A9BC23C}" type="presParOf" srcId="{F0AAAC98-2A52-4E0D-B4E0-AC71216A36E7}" destId="{C439763D-3261-4A98-871F-F4FB135075D6}" srcOrd="5" destOrd="0" presId="urn:microsoft.com/office/officeart/2005/8/layout/cycle2"/>
    <dgm:cxn modelId="{29B92796-D490-4060-9912-DE13C1280201}" type="presParOf" srcId="{C439763D-3261-4A98-871F-F4FB135075D6}" destId="{1CAF7F2C-9980-4ED4-816A-C8841245BB76}" srcOrd="0" destOrd="0" presId="urn:microsoft.com/office/officeart/2005/8/layout/cycle2"/>
    <dgm:cxn modelId="{2A10CF4A-B5C9-45DB-B7B9-EB51D9EE34BE}" type="presParOf" srcId="{F0AAAC98-2A52-4E0D-B4E0-AC71216A36E7}" destId="{DCB2305C-F7E1-405A-9C2C-48AE7844E775}" srcOrd="6" destOrd="0" presId="urn:microsoft.com/office/officeart/2005/8/layout/cycle2"/>
    <dgm:cxn modelId="{D21BC995-4828-4F81-9F4F-6E117C563A78}" type="presParOf" srcId="{F0AAAC98-2A52-4E0D-B4E0-AC71216A36E7}" destId="{F10EDDD4-E407-4ABC-B750-280B7E3F0FD4}" srcOrd="7" destOrd="0" presId="urn:microsoft.com/office/officeart/2005/8/layout/cycle2"/>
    <dgm:cxn modelId="{3837F814-C1FD-4DE7-A4A0-9133D371E468}" type="presParOf" srcId="{F10EDDD4-E407-4ABC-B750-280B7E3F0FD4}" destId="{BD55B467-BCDC-4EA4-A704-01BA1C801C84}" srcOrd="0" destOrd="0" presId="urn:microsoft.com/office/officeart/2005/8/layout/cycle2"/>
    <dgm:cxn modelId="{5374949E-8ED7-433A-AA27-A396E1362143}" type="presParOf" srcId="{F0AAAC98-2A52-4E0D-B4E0-AC71216A36E7}" destId="{9205B37C-4C5E-48C4-8F58-DA5F2FB827FB}" srcOrd="8" destOrd="0" presId="urn:microsoft.com/office/officeart/2005/8/layout/cycle2"/>
    <dgm:cxn modelId="{7C476134-14E5-48C4-9BD2-E0062CEFF59D}" type="presParOf" srcId="{F0AAAC98-2A52-4E0D-B4E0-AC71216A36E7}" destId="{D276059A-542B-4878-B255-D2D62869C444}" srcOrd="9" destOrd="0" presId="urn:microsoft.com/office/officeart/2005/8/layout/cycle2"/>
    <dgm:cxn modelId="{2F4298BF-BBEF-4841-8679-76CCEDE7DA7D}" type="presParOf" srcId="{D276059A-542B-4878-B255-D2D62869C444}" destId="{8F899CC3-DBED-4EFD-A362-BDF7A476834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B5B5D0-669B-48EB-86C1-4D8ADB4F5673}">
      <dsp:nvSpPr>
        <dsp:cNvPr id="0" name=""/>
        <dsp:cNvSpPr/>
      </dsp:nvSpPr>
      <dsp:spPr>
        <a:xfrm>
          <a:off x="4544126" y="-188796"/>
          <a:ext cx="1766930" cy="167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1. Updates of </a:t>
          </a:r>
          <a:r>
            <a:rPr lang="en-US" sz="1400" b="1" kern="1200" dirty="0">
              <a:solidFill>
                <a:srgbClr val="FF0000"/>
              </a:solidFill>
            </a:rPr>
            <a:t>input data</a:t>
          </a:r>
          <a:r>
            <a:rPr lang="en-US" sz="1400" b="1" kern="1200" dirty="0"/>
            <a:t> </a:t>
          </a:r>
          <a:r>
            <a:rPr lang="en-US" sz="1400" kern="1200" dirty="0"/>
            <a:t>from latest statistics +model improvements</a:t>
          </a:r>
        </a:p>
      </dsp:txBody>
      <dsp:txXfrm>
        <a:off x="4802887" y="55774"/>
        <a:ext cx="1249408" cy="1180890"/>
      </dsp:txXfrm>
    </dsp:sp>
    <dsp:sp modelId="{F4813405-0E32-4D4C-990D-3A1DADAB003E}">
      <dsp:nvSpPr>
        <dsp:cNvPr id="0" name=""/>
        <dsp:cNvSpPr/>
      </dsp:nvSpPr>
      <dsp:spPr>
        <a:xfrm rot="2111899">
          <a:off x="6177291" y="1012638"/>
          <a:ext cx="168188" cy="443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181904" y="1086784"/>
        <a:ext cx="117732" cy="266064"/>
      </dsp:txXfrm>
    </dsp:sp>
    <dsp:sp modelId="{0D1A5E13-D8B0-4D98-B81C-523E9EF2E00E}">
      <dsp:nvSpPr>
        <dsp:cNvPr id="0" name=""/>
        <dsp:cNvSpPr/>
      </dsp:nvSpPr>
      <dsp:spPr>
        <a:xfrm>
          <a:off x="6196315" y="1001462"/>
          <a:ext cx="1878585" cy="16991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2. </a:t>
          </a:r>
          <a:r>
            <a:rPr lang="en-US" sz="1400" b="1" kern="1200" dirty="0">
              <a:solidFill>
                <a:srgbClr val="FF0000"/>
              </a:solidFill>
            </a:rPr>
            <a:t>Draft</a:t>
          </a:r>
          <a:r>
            <a:rPr lang="en-US" sz="1400" kern="1200" dirty="0"/>
            <a:t> Reference scenario, Technical mitigation potentials and cost curves</a:t>
          </a:r>
        </a:p>
      </dsp:txBody>
      <dsp:txXfrm>
        <a:off x="6471427" y="1250290"/>
        <a:ext cx="1328361" cy="1201451"/>
      </dsp:txXfrm>
    </dsp:sp>
    <dsp:sp modelId="{56DBF61A-AE35-4B3D-BEF1-8D6076E2B5B7}">
      <dsp:nvSpPr>
        <dsp:cNvPr id="0" name=""/>
        <dsp:cNvSpPr/>
      </dsp:nvSpPr>
      <dsp:spPr>
        <a:xfrm rot="6526734">
          <a:off x="6761984" y="2547652"/>
          <a:ext cx="122733" cy="443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6786320" y="2618910"/>
        <a:ext cx="85913" cy="266064"/>
      </dsp:txXfrm>
    </dsp:sp>
    <dsp:sp modelId="{C5591BAF-1952-4B78-AAEF-1EED5925AC5A}">
      <dsp:nvSpPr>
        <dsp:cNvPr id="0" name=""/>
        <dsp:cNvSpPr/>
      </dsp:nvSpPr>
      <dsp:spPr>
        <a:xfrm>
          <a:off x="5579867" y="2846276"/>
          <a:ext cx="1867430" cy="1668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3. EC leading Member state and industry stakeholder </a:t>
          </a:r>
          <a:r>
            <a:rPr lang="en-US" sz="1400" b="1" kern="1200" dirty="0">
              <a:solidFill>
                <a:srgbClr val="FF0000"/>
              </a:solidFill>
            </a:rPr>
            <a:t>consultations </a:t>
          </a:r>
          <a:r>
            <a:rPr lang="en-US" sz="1400" kern="1200" dirty="0"/>
            <a:t>on Drafts</a:t>
          </a:r>
        </a:p>
      </dsp:txBody>
      <dsp:txXfrm>
        <a:off x="5853346" y="3090588"/>
        <a:ext cx="1320472" cy="1179646"/>
      </dsp:txXfrm>
    </dsp:sp>
    <dsp:sp modelId="{C439763D-3261-4A98-871F-F4FB135075D6}">
      <dsp:nvSpPr>
        <dsp:cNvPr id="0" name=""/>
        <dsp:cNvSpPr/>
      </dsp:nvSpPr>
      <dsp:spPr>
        <a:xfrm rot="10800000">
          <a:off x="5301418" y="3458691"/>
          <a:ext cx="196770" cy="443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5360449" y="3547379"/>
        <a:ext cx="137739" cy="266064"/>
      </dsp:txXfrm>
    </dsp:sp>
    <dsp:sp modelId="{DCB2305C-F7E1-405A-9C2C-48AE7844E775}">
      <dsp:nvSpPr>
        <dsp:cNvPr id="0" name=""/>
        <dsp:cNvSpPr/>
      </dsp:nvSpPr>
      <dsp:spPr>
        <a:xfrm>
          <a:off x="3392504" y="2820688"/>
          <a:ext cx="1816096" cy="1719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4. Implementation of </a:t>
          </a:r>
          <a:r>
            <a:rPr lang="en-US" sz="1400" b="1" kern="1200" dirty="0">
              <a:solidFill>
                <a:srgbClr val="FF0000"/>
              </a:solidFill>
            </a:rPr>
            <a:t>feedback</a:t>
          </a:r>
          <a:r>
            <a:rPr lang="en-US" sz="1400" kern="1200" dirty="0"/>
            <a:t> from consultations</a:t>
          </a:r>
        </a:p>
      </dsp:txBody>
      <dsp:txXfrm>
        <a:off x="3658465" y="3072495"/>
        <a:ext cx="1284174" cy="1215832"/>
      </dsp:txXfrm>
    </dsp:sp>
    <dsp:sp modelId="{F10EDDD4-E407-4ABC-B750-280B7E3F0FD4}">
      <dsp:nvSpPr>
        <dsp:cNvPr id="0" name=""/>
        <dsp:cNvSpPr/>
      </dsp:nvSpPr>
      <dsp:spPr>
        <a:xfrm rot="15120000">
          <a:off x="3939147" y="2532001"/>
          <a:ext cx="120611" cy="443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3962829" y="2637895"/>
        <a:ext cx="84428" cy="266064"/>
      </dsp:txXfrm>
    </dsp:sp>
    <dsp:sp modelId="{9205B37C-4C5E-48C4-8F58-DA5F2FB827FB}">
      <dsp:nvSpPr>
        <dsp:cNvPr id="0" name=""/>
        <dsp:cNvSpPr/>
      </dsp:nvSpPr>
      <dsp:spPr>
        <a:xfrm>
          <a:off x="2836003" y="922257"/>
          <a:ext cx="1710498" cy="1765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5. </a:t>
          </a:r>
          <a:r>
            <a:rPr lang="en-US" sz="1400" b="1" kern="1200" dirty="0">
              <a:solidFill>
                <a:srgbClr val="FF0000"/>
              </a:solidFill>
            </a:rPr>
            <a:t>Final</a:t>
          </a:r>
          <a:r>
            <a:rPr lang="en-US" sz="1400" kern="1200" dirty="0"/>
            <a:t> Reference and mitigation scenarios and cost curves </a:t>
          </a:r>
        </a:p>
      </dsp:txBody>
      <dsp:txXfrm>
        <a:off x="3086500" y="1180858"/>
        <a:ext cx="1209504" cy="1248638"/>
      </dsp:txXfrm>
    </dsp:sp>
    <dsp:sp modelId="{D276059A-542B-4878-B255-D2D62869C444}">
      <dsp:nvSpPr>
        <dsp:cNvPr id="0" name=""/>
        <dsp:cNvSpPr/>
      </dsp:nvSpPr>
      <dsp:spPr>
        <a:xfrm rot="19576679">
          <a:off x="4458791" y="1008096"/>
          <a:ext cx="188920" cy="443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463559" y="1112516"/>
        <a:ext cx="132244" cy="26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8CE3CE-7885-5440-B7D2-D1C38EEABC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54EA1-D6B4-7C47-AF7F-6ED3655198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2D56F-4014-E440-B414-1949875DC54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AEB30-D659-F04F-8BCA-7E5755820E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60766-B385-064C-89E0-D696CB68EF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C23E2-02F7-644F-99F5-08AC3BA5E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67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C332E-8893-FE4E-9A25-93BB30EFA0DA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7A1DD-B70C-B048-99CA-ED8542287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0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77FB0-A84E-44F7-84F1-3FE7990649E7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701675"/>
            <a:ext cx="6122987" cy="3444875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959" y="4358055"/>
            <a:ext cx="5029734" cy="4076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3DE32-BDE1-48C7-AB30-027C760B034A}" type="slidenum">
              <a:rPr lang="en-GB"/>
              <a:pPr/>
              <a:t>7</a:t>
            </a:fld>
            <a:endParaRPr lang="en-GB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95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2DAFC-71C0-4A12-B319-17DA9589F73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53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- blue">
    <p:bg>
      <p:bgPr>
        <a:solidFill>
          <a:srgbClr val="2455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12" y="658179"/>
            <a:ext cx="9610344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3675065"/>
            <a:ext cx="9195816" cy="150018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FD36E0-C784-AE4E-B42C-F7764C6BD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8748" y="6352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83D7C-0821-A040-BE0C-B5DB8952D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E69E957-E916-EA41-8D86-9462424C7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bg1">
                    <a:lumMod val="7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23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column - 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AB9D64-C20B-5146-B8DD-95B5D606E73E}"/>
              </a:ext>
            </a:extLst>
          </p:cNvPr>
          <p:cNvSpPr/>
          <p:nvPr userDrawn="1"/>
        </p:nvSpPr>
        <p:spPr>
          <a:xfrm>
            <a:off x="1" y="5977289"/>
            <a:ext cx="3362425" cy="88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F46396B-BD90-784C-8FFE-EBB3D0776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7AD2AC-979A-0344-8551-A78B382E67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9580541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132D8BEC-2F74-8547-9F2C-AEAE0B302D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B0283A15-47DF-8047-8B83-438FA552B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58E8B80-D0B3-954F-9A62-484C9A10F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8E42FE-DE83-0941-9540-20EEB49185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78889" y="165865"/>
            <a:ext cx="451323" cy="65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43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column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942F0-6E2E-9B45-9065-E71C5FD39597}"/>
              </a:ext>
            </a:extLst>
          </p:cNvPr>
          <p:cNvSpPr/>
          <p:nvPr userDrawn="1"/>
        </p:nvSpPr>
        <p:spPr>
          <a:xfrm>
            <a:off x="1" y="5948414"/>
            <a:ext cx="3362425" cy="90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C397A8-4C6E-3540-A9FF-B8B3F768B7B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4496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C56797FB-FF82-0F4F-A928-D7AF36F544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C27DB8A-983A-204A-A0E1-0B250973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C3EFC6A2-0789-BB4B-9701-8038DFBF8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876024C-E78F-814A-ADD4-B2037FCE1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63F04A-47D7-6D44-AF92-CB4F029D3D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78889" y="165865"/>
            <a:ext cx="451323" cy="65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07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column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8A4A04-F540-E24D-9FF5-8F7FC90CDCFA}"/>
              </a:ext>
            </a:extLst>
          </p:cNvPr>
          <p:cNvSpPr/>
          <p:nvPr userDrawn="1"/>
        </p:nvSpPr>
        <p:spPr>
          <a:xfrm>
            <a:off x="1" y="5919538"/>
            <a:ext cx="3362425" cy="93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1345C7-1E5A-5D47-B21E-CC22DE822A7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258056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82DDE3-B15D-5C47-980A-E974C39F852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1784319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E89C228-C4FD-7644-ABB7-614954C945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60B89FE-026E-7249-A3EB-8B2B89BC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5E2E5CD6-A1EE-A841-BFBB-519F206ED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66C81B30-170B-8F41-A120-A0E8F4AD1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20A26F-514F-5A42-ACE3-70A01C8729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78889" y="165865"/>
            <a:ext cx="451323" cy="65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247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4416571-A315-1846-A578-44521F40228B}"/>
              </a:ext>
            </a:extLst>
          </p:cNvPr>
          <p:cNvSpPr/>
          <p:nvPr userDrawn="1"/>
        </p:nvSpPr>
        <p:spPr>
          <a:xfrm>
            <a:off x="1" y="5919538"/>
            <a:ext cx="3362425" cy="93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1681163"/>
            <a:ext cx="5634864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1681163"/>
            <a:ext cx="56205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2BEFAE-1CA8-3D42-9FE8-259F2F4B7EB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62712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33EADF-0DCB-FF42-8ACF-2E14F284BCD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496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BA7FE-773F-2D4C-A1FD-78D273094D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BFC3704-1948-F84D-88BE-17DA7F45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2DBAF8AC-F4B9-2C4F-BBF0-BD58FB50FE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97E7983D-B1A4-B148-B1D4-C4B621AD1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6BA4D8-F3B1-6640-9CB5-BB9AE0CA86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78889" y="165865"/>
            <a:ext cx="451323" cy="65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75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5D2A0-2AA7-429C-BD91-2638E4A50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020E8-B132-46C2-9AB5-CCBED4755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DF5AA-1F31-45E4-A393-A2C2DC9C0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871F-68B1-4BB4-8AF8-AA6DBBD86228}" type="datetimeFigureOut">
              <a:rPr lang="en-AT" smtClean="0"/>
              <a:t>05/05/2022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4E283-2E76-4C5C-B268-A874156CB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82F45-2695-45BD-9DF3-42258222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B17-CDAC-4315-8D65-B554952B4891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09600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575DE-90EA-43E8-99E7-C79D7B8D1FF9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  <p:extLst>
      <p:ext uri="{BB962C8B-B14F-4D97-AF65-F5344CB8AC3E}">
        <p14:creationId xmlns:p14="http://schemas.microsoft.com/office/powerpoint/2010/main" val="197080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AB9D64-C20B-5146-B8DD-95B5D606E73E}"/>
              </a:ext>
            </a:extLst>
          </p:cNvPr>
          <p:cNvSpPr/>
          <p:nvPr userDrawn="1"/>
        </p:nvSpPr>
        <p:spPr>
          <a:xfrm>
            <a:off x="1" y="5977289"/>
            <a:ext cx="3362425" cy="88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F46396B-BD90-784C-8FFE-EBB3D0776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7AD2AC-979A-0344-8551-A78B382E67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9580541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132D8BEC-2F74-8547-9F2C-AEAE0B302DD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B0283A15-47DF-8047-8B83-438FA552B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58E8B80-D0B3-954F-9A62-484C9A10F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78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942F0-6E2E-9B45-9065-E71C5FD39597}"/>
              </a:ext>
            </a:extLst>
          </p:cNvPr>
          <p:cNvSpPr/>
          <p:nvPr userDrawn="1"/>
        </p:nvSpPr>
        <p:spPr>
          <a:xfrm>
            <a:off x="1" y="5948414"/>
            <a:ext cx="3362425" cy="90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C397A8-4C6E-3540-A9FF-B8B3F768B7B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4496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C56797FB-FF82-0F4F-A928-D7AF36F544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C27DB8A-983A-204A-A0E1-0B250973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C3EFC6A2-0789-BB4B-9701-8038DFBF8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876024C-E78F-814A-ADD4-B2037FCE1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60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8A4A04-F540-E24D-9FF5-8F7FC90CDCFA}"/>
              </a:ext>
            </a:extLst>
          </p:cNvPr>
          <p:cNvSpPr/>
          <p:nvPr userDrawn="1"/>
        </p:nvSpPr>
        <p:spPr>
          <a:xfrm>
            <a:off x="1" y="5919538"/>
            <a:ext cx="3362425" cy="93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1345C7-1E5A-5D47-B21E-CC22DE822A7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258056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82DDE3-B15D-5C47-980A-E974C39F852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1784319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E89C228-C4FD-7644-ABB7-614954C945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60B89FE-026E-7249-A3EB-8B2B89BC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5E2E5CD6-A1EE-A841-BFBB-519F206ED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66C81B30-170B-8F41-A120-A0E8F4AD1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90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4416571-A315-1846-A578-44521F40228B}"/>
              </a:ext>
            </a:extLst>
          </p:cNvPr>
          <p:cNvSpPr/>
          <p:nvPr userDrawn="1"/>
        </p:nvSpPr>
        <p:spPr>
          <a:xfrm>
            <a:off x="1" y="5919538"/>
            <a:ext cx="3362425" cy="93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1681163"/>
            <a:ext cx="5634864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1681163"/>
            <a:ext cx="56205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2BEFAE-1CA8-3D42-9FE8-259F2F4B7EB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62712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33EADF-0DCB-FF42-8ACF-2E14F284BCD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496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BA7FE-773F-2D4C-A1FD-78D273094D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BFC3704-1948-F84D-88BE-17DA7F453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2DBAF8AC-F4B9-2C4F-BBF0-BD58FB50FE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97E7983D-B1A4-B148-B1D4-C4B621AD1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2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AB9D64-C20B-5146-B8DD-95B5D606E73E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7AD2AC-979A-0344-8551-A78B382E67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9580541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4F5CED-483C-A348-8E33-D2AA0F23C5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D53A157-7BBA-5749-8237-8C9901613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3953BB51-3F9C-E747-ACA8-03C6016EB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A9247E92-8FF0-A341-9976-E6095D27E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07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C34238B-024D-294E-AD4C-68C413D97E1A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C397A8-4C6E-3540-A9FF-B8B3F768B7B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54496" y="1761617"/>
            <a:ext cx="5574792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572D3F-74B7-B64C-800D-13CA52163CD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D7F9956-5A00-5A40-8899-32D1F8796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0031E1D5-F0A3-EF45-84AA-C0225E109A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0305433C-0038-FC49-AAE7-4AE15259F8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30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292FE64-D177-274B-901F-D336A79314A8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2712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A1345C7-1E5A-5D47-B21E-CC22DE822A7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258056" y="1761617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82DDE3-B15D-5C47-980A-E974C39F852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153400" y="1784319"/>
            <a:ext cx="3675889" cy="435133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CB989F8-C842-5E4D-A070-A6209E35FC7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49E4815-2057-AE40-A83C-99001B97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2E2EF048-87C8-2B43-AA12-7E550A2A4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40068E4E-9680-554C-B740-1BBB27554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1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20DF604-D9D6-5045-B588-839447328165}"/>
              </a:ext>
            </a:extLst>
          </p:cNvPr>
          <p:cNvSpPr/>
          <p:nvPr userDrawn="1"/>
        </p:nvSpPr>
        <p:spPr>
          <a:xfrm>
            <a:off x="7404875" y="-1"/>
            <a:ext cx="4787125" cy="151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6C0CE20-2FA8-D441-A594-2E5923EEB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2712" y="1681163"/>
            <a:ext cx="5634864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19AD1BB0-F11D-AB4E-A5C2-D6877E27F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8776" y="1681163"/>
            <a:ext cx="56205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2982180-1554-0149-9361-2E4524F2E5A5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62712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075AC00-972C-AE42-811E-B2A50B01A5A4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254496" y="2660904"/>
            <a:ext cx="5574792" cy="34520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</a:lstStyle>
          <a:p>
            <a:pPr lvl="0"/>
            <a:r>
              <a:rPr lang="en-US" dirty="0"/>
              <a:t>Enter text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EDE99-ADAF-CC49-8A11-DA767186AC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BFAC88BB-6435-5741-AECC-C64CD1B8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Footer Placeholder 7">
            <a:extLst>
              <a:ext uri="{FF2B5EF4-FFF2-40B4-BE49-F238E27FC236}">
                <a16:creationId xmlns:a16="http://schemas.microsoft.com/office/drawing/2014/main" id="{470C4FCD-395E-D94C-AECA-9EC451BFD0A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46DBF9A0-D8B4-7745-ACB6-B5E35D853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34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1E07DA8-F1F3-4A5A-BC63-BCDC6C459C20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10289448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120ED6A-9B85-4407-9D45-1136FF687F8B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27520" y="3464"/>
            <a:ext cx="4564481" cy="685453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825625"/>
            <a:ext cx="106558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2480010-F678-B344-A032-37DB46F8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6"/>
            <a:ext cx="106588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D8510D3-7480-FA40-B714-28425739D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8748" y="6352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38B0777-827F-8D42-90B1-61394C340E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8C025A19-EC4F-5D46-BAED-915B844A7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D01290F5-EF9B-6848-BD94-0DC63C614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800" b="0" i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DATE - 'Insert &gt; Header and footer &gt; Fixed'</a:t>
            </a:r>
            <a:endParaRPr lang="en-GB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A73F24A-72E1-514B-A669-66B08B94475A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1473704" y="161471"/>
            <a:ext cx="459381" cy="65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3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579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12" y="658179"/>
            <a:ext cx="10952988" cy="2852737"/>
          </a:xfrm>
        </p:spPr>
        <p:txBody>
          <a:bodyPr/>
          <a:lstStyle/>
          <a:p>
            <a:r>
              <a:rPr lang="en-GB" dirty="0"/>
              <a:t>EUCLIMIT model consortium: providing analytical input to EU climate policy processes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712" y="3675065"/>
            <a:ext cx="10751404" cy="2251910"/>
          </a:xfrm>
        </p:spPr>
        <p:txBody>
          <a:bodyPr>
            <a:normAutofit/>
          </a:bodyPr>
          <a:lstStyle/>
          <a:p>
            <a:r>
              <a:rPr lang="en-GB" dirty="0"/>
              <a:t>Lena H</a:t>
            </a:r>
            <a:r>
              <a:rPr lang="en-US" dirty="0" err="1"/>
              <a:t>öglund</a:t>
            </a:r>
            <a:r>
              <a:rPr lang="en-US" dirty="0"/>
              <a:t>-Isaksson</a:t>
            </a:r>
          </a:p>
          <a:p>
            <a:r>
              <a:rPr lang="en-GB" sz="1700" dirty="0"/>
              <a:t>Senior research scholar</a:t>
            </a:r>
            <a:endParaRPr lang="en-US" sz="1700" dirty="0"/>
          </a:p>
          <a:p>
            <a:r>
              <a:rPr lang="en-US" sz="1700" dirty="0"/>
              <a:t>Pollution Management Group, Energy, Climate, and Environment Program</a:t>
            </a:r>
          </a:p>
          <a:p>
            <a:r>
              <a:rPr lang="en-US" sz="1700" dirty="0"/>
              <a:t>International Institute for Applied Systems Analysis (IIASA), Austria</a:t>
            </a:r>
          </a:p>
          <a:p>
            <a:r>
              <a:rPr lang="en-US" sz="1700" dirty="0"/>
              <a:t>Email: hoglund@iiasa.ac.at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20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7D6B9-B243-4A30-A42D-0A8AC858854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14573BB-7BA2-4C28-A7E4-AEA48040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EU27: Additional non-CO</a:t>
            </a:r>
            <a:r>
              <a:rPr lang="en-GB" baseline="-25000" dirty="0"/>
              <a:t>2</a:t>
            </a:r>
            <a:r>
              <a:rPr lang="en-GB" dirty="0"/>
              <a:t> mitigation potential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B136B-4FF6-4073-8982-B46FA67E8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3679BC-3578-4553-8354-B2D64C9C044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DATE - 'Insert &gt; Header and footer &gt; Fixed'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D6C9D3D-CF8C-4607-941F-5A60F64696E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219950" y="1766360"/>
            <a:ext cx="4788910" cy="435133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u="sng" dirty="0"/>
              <a:t>Reduction from 2015</a:t>
            </a:r>
            <a:r>
              <a:rPr lang="en-GB" dirty="0"/>
              <a:t>:</a:t>
            </a:r>
          </a:p>
          <a:p>
            <a:r>
              <a:rPr lang="en-GB" dirty="0"/>
              <a:t>		</a:t>
            </a:r>
            <a:r>
              <a:rPr lang="en-GB" u="sng" dirty="0"/>
              <a:t>Baseline</a:t>
            </a:r>
            <a:r>
              <a:rPr lang="en-GB" dirty="0"/>
              <a:t>:	</a:t>
            </a:r>
            <a:r>
              <a:rPr lang="en-GB" u="sng" dirty="0"/>
              <a:t>Max</a:t>
            </a:r>
            <a:r>
              <a:rPr lang="en-GB" dirty="0"/>
              <a:t>:</a:t>
            </a:r>
          </a:p>
          <a:p>
            <a:r>
              <a:rPr lang="en-GB" b="1" dirty="0"/>
              <a:t>2030:</a:t>
            </a:r>
            <a:r>
              <a:rPr lang="en-GB" dirty="0"/>
              <a:t>		</a:t>
            </a:r>
          </a:p>
          <a:p>
            <a:r>
              <a:rPr lang="en-GB" dirty="0"/>
              <a:t>non-agriculture:	-46%		-69%	</a:t>
            </a:r>
          </a:p>
          <a:p>
            <a:r>
              <a:rPr lang="en-GB" dirty="0"/>
              <a:t>agriculture:	-6%		-26%</a:t>
            </a:r>
          </a:p>
          <a:p>
            <a:r>
              <a:rPr lang="en-GB" dirty="0"/>
              <a:t>total:		-26%		-47%</a:t>
            </a:r>
          </a:p>
          <a:p>
            <a:endParaRPr lang="en-GB" dirty="0"/>
          </a:p>
          <a:p>
            <a:r>
              <a:rPr lang="en-GB" b="1" dirty="0"/>
              <a:t>2050:</a:t>
            </a:r>
          </a:p>
          <a:p>
            <a:r>
              <a:rPr lang="en-GB" dirty="0"/>
              <a:t>non-agriculture:	-66%		-87% </a:t>
            </a:r>
          </a:p>
          <a:p>
            <a:r>
              <a:rPr lang="en-GB" dirty="0"/>
              <a:t>agriculture:	-10%		-36%</a:t>
            </a:r>
          </a:p>
          <a:p>
            <a:r>
              <a:rPr lang="en-GB" dirty="0"/>
              <a:t>total:		-37%		-61%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4A8C37-D289-4028-9BC8-62489F38B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48" y="2095703"/>
            <a:ext cx="6554724" cy="369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1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22178-7582-4639-A7C3-9936C9BCC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 Green Deal (2020) and Fit for 55 legal proposal (2021)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9A695-A1D7-4B19-966A-BD7BE0EAB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 rot="16200000">
            <a:off x="-495775" y="2819903"/>
            <a:ext cx="2097060" cy="588011"/>
          </a:xfrm>
        </p:spPr>
        <p:txBody>
          <a:bodyPr/>
          <a:lstStyle/>
          <a:p>
            <a:r>
              <a:rPr lang="en-US" dirty="0"/>
              <a:t>1990=100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9420F-52B7-46E9-8456-5B79B255BF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414A9F-1E01-4C00-8A5B-9166B7D52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99" y="1514374"/>
            <a:ext cx="10929601" cy="518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94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E904E-E0BC-4DB0-9306-F8ACBAAEC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12" y="365127"/>
            <a:ext cx="10635725" cy="1198498"/>
          </a:xfrm>
        </p:spPr>
        <p:txBody>
          <a:bodyPr>
            <a:normAutofit fontScale="90000"/>
          </a:bodyPr>
          <a:lstStyle/>
          <a:p>
            <a:r>
              <a:rPr lang="en-US" dirty="0"/>
              <a:t>EUCLIMIT consortium model setup: used by EC as analytical basis for developing legal climate proposals (ETS &amp; ESR)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A3639-AE15-4EA7-BCDE-9D092076B9C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5BCA12-F99E-4D8B-8529-C62413FFB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747" y="1617296"/>
            <a:ext cx="6854952" cy="50200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DFBE73-0218-40D8-AD00-CB2956751E55}"/>
              </a:ext>
            </a:extLst>
          </p:cNvPr>
          <p:cNvSpPr txBox="1"/>
          <p:nvPr/>
        </p:nvSpPr>
        <p:spPr>
          <a:xfrm>
            <a:off x="9449599" y="1563625"/>
            <a:ext cx="221336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IIASA’s </a:t>
            </a:r>
            <a:r>
              <a:rPr lang="en-US" sz="1600" dirty="0">
                <a:solidFill>
                  <a:schemeClr val="accent1"/>
                </a:solidFill>
              </a:rPr>
              <a:t>GAINS</a:t>
            </a:r>
            <a:r>
              <a:rPr lang="en-US" sz="1600" dirty="0"/>
              <a:t> model contributes non-CO</a:t>
            </a:r>
            <a:r>
              <a:rPr lang="en-US" sz="1600" baseline="-25000" dirty="0"/>
              <a:t>2</a:t>
            </a:r>
            <a:r>
              <a:rPr lang="en-US" sz="1600" dirty="0"/>
              <a:t> scenarios and mitigation cost curves, air pollution impacts</a:t>
            </a:r>
          </a:p>
          <a:p>
            <a:endParaRPr lang="en-US" sz="1600" dirty="0"/>
          </a:p>
          <a:p>
            <a:r>
              <a:rPr lang="en-US" sz="1600" dirty="0"/>
              <a:t>IIASA’s </a:t>
            </a:r>
            <a:r>
              <a:rPr lang="en-US" sz="1600" dirty="0">
                <a:solidFill>
                  <a:schemeClr val="accent1"/>
                </a:solidFill>
              </a:rPr>
              <a:t>GLOBIOM</a:t>
            </a:r>
            <a:r>
              <a:rPr lang="en-US" sz="1600" dirty="0"/>
              <a:t> model contributes CO</a:t>
            </a:r>
            <a:r>
              <a:rPr lang="en-US" sz="1600" baseline="-25000" dirty="0"/>
              <a:t>2</a:t>
            </a:r>
            <a:r>
              <a:rPr lang="en-US" sz="1600" dirty="0"/>
              <a:t> scenarios from Land-use, land-use change and forestry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C767F4-DE71-41C6-AB17-22DEFBCEA202}"/>
              </a:ext>
            </a:extLst>
          </p:cNvPr>
          <p:cNvSpPr txBox="1"/>
          <p:nvPr/>
        </p:nvSpPr>
        <p:spPr>
          <a:xfrm>
            <a:off x="183140" y="1617296"/>
            <a:ext cx="19779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Macroeconomic</a:t>
            </a:r>
            <a:r>
              <a:rPr lang="en-US" sz="1600" dirty="0"/>
              <a:t> projections: JRC and </a:t>
            </a:r>
            <a:r>
              <a:rPr lang="en-US" sz="1600" dirty="0" err="1"/>
              <a:t>E</a:t>
            </a:r>
            <a:r>
              <a:rPr lang="en-US" sz="1600" baseline="30000" dirty="0" err="1"/>
              <a:t>3</a:t>
            </a:r>
            <a:r>
              <a:rPr lang="en-US" sz="1600" dirty="0" err="1"/>
              <a:t>modelling</a:t>
            </a:r>
            <a:r>
              <a:rPr lang="en-US" sz="1600" dirty="0"/>
              <a:t> (PRIMES model)</a:t>
            </a:r>
          </a:p>
          <a:p>
            <a:endParaRPr lang="en-US" sz="1600" dirty="0"/>
          </a:p>
          <a:p>
            <a:r>
              <a:rPr lang="en-US" sz="1600" dirty="0">
                <a:solidFill>
                  <a:schemeClr val="accent1"/>
                </a:solidFill>
              </a:rPr>
              <a:t>Energy &amp; Transport </a:t>
            </a:r>
            <a:r>
              <a:rPr lang="en-US" sz="1600" dirty="0"/>
              <a:t>sector projections incl. CO</a:t>
            </a:r>
            <a:r>
              <a:rPr lang="en-US" sz="1600" baseline="-25000" dirty="0"/>
              <a:t>2</a:t>
            </a:r>
            <a:r>
              <a:rPr lang="en-US" sz="1600" dirty="0"/>
              <a:t> emissions: PRIMES model</a:t>
            </a:r>
          </a:p>
          <a:p>
            <a:endParaRPr lang="en-US" sz="1600" dirty="0"/>
          </a:p>
          <a:p>
            <a:r>
              <a:rPr lang="en-US" sz="1600" dirty="0">
                <a:solidFill>
                  <a:schemeClr val="accent1"/>
                </a:solidFill>
              </a:rPr>
              <a:t>Agricultural sector </a:t>
            </a:r>
            <a:r>
              <a:rPr lang="en-US" sz="1600" dirty="0"/>
              <a:t>projections: CAPRI model (</a:t>
            </a:r>
            <a:r>
              <a:rPr lang="en-US" sz="1600" dirty="0" err="1"/>
              <a:t>EuroCare</a:t>
            </a:r>
            <a:r>
              <a:rPr lang="en-US" sz="1600" dirty="0"/>
              <a:t>, Bonn)</a:t>
            </a:r>
          </a:p>
          <a:p>
            <a:endParaRPr lang="en-US" sz="1600" dirty="0"/>
          </a:p>
          <a:p>
            <a:r>
              <a:rPr lang="en-US" sz="1600" dirty="0">
                <a:solidFill>
                  <a:schemeClr val="accent1"/>
                </a:solidFill>
              </a:rPr>
              <a:t>Waste &amp; F-gas use </a:t>
            </a:r>
            <a:r>
              <a:rPr lang="en-US" sz="1600" dirty="0"/>
              <a:t>projections: </a:t>
            </a:r>
          </a:p>
          <a:p>
            <a:r>
              <a:rPr lang="en-US" sz="1600" dirty="0"/>
              <a:t>GAINS (IIASA)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CE542F-ADE1-4D92-9F4D-31220D10AB50}"/>
              </a:ext>
            </a:extLst>
          </p:cNvPr>
          <p:cNvSpPr txBox="1"/>
          <p:nvPr/>
        </p:nvSpPr>
        <p:spPr>
          <a:xfrm>
            <a:off x="9449599" y="4575249"/>
            <a:ext cx="23698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Why model exercise?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Consistency</a:t>
            </a:r>
            <a:r>
              <a:rPr lang="en-US" sz="1600" dirty="0"/>
              <a:t> in assumptions across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Independent</a:t>
            </a:r>
            <a:r>
              <a:rPr lang="en-US" sz="1600" dirty="0"/>
              <a:t>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Trust</a:t>
            </a:r>
            <a:r>
              <a:rPr lang="en-US" sz="1600" dirty="0"/>
              <a:t> in fairness of process</a:t>
            </a:r>
          </a:p>
        </p:txBody>
      </p:sp>
    </p:spTree>
    <p:extLst>
      <p:ext uri="{BB962C8B-B14F-4D97-AF65-F5344CB8AC3E}">
        <p14:creationId xmlns:p14="http://schemas.microsoft.com/office/powerpoint/2010/main" val="406970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FF96-510F-4AA3-AE54-2BF5C6926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 consortium project run from Draft to Final </a:t>
            </a:r>
            <a:br>
              <a:rPr lang="en-US" dirty="0"/>
            </a:br>
            <a:r>
              <a:rPr lang="en-US" dirty="0"/>
              <a:t>(2-3 years cycles) under EC service contracts (since 2010)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8386203-8458-4C47-920B-3486035089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135499"/>
              </p:ext>
            </p:extLst>
          </p:nvPr>
        </p:nvGraphicFramePr>
        <p:xfrm>
          <a:off x="767556" y="1831651"/>
          <a:ext cx="1065688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5A159-C3AD-42B5-A2BE-E81FD4EEF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3CE3-BCE0-417B-BCD8-FA4604748B6D}" type="datetime1">
              <a:rPr lang="en-AT" smtClean="0"/>
              <a:t>12/05/2022</a:t>
            </a:fld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9C639-48FA-405D-87AC-D3D84D45B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B17-CDAC-4315-8D65-B554952B4891}" type="slidenum">
              <a:rPr lang="en-AT" smtClean="0"/>
              <a:t>4</a:t>
            </a:fld>
            <a:endParaRPr lang="en-AT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5534B61F-EC18-45C5-BFCC-B5F21004B263}"/>
              </a:ext>
            </a:extLst>
          </p:cNvPr>
          <p:cNvSpPr/>
          <p:nvPr/>
        </p:nvSpPr>
        <p:spPr>
          <a:xfrm>
            <a:off x="227605" y="1761170"/>
            <a:ext cx="2774343" cy="3477402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EC prepares impact assessment and legal proposals for ETS and ESR national targets, also adding equity aspects to technical assessment 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E6FCC6BE-99FB-43A6-B0D4-D83D6A2F5EA8}"/>
              </a:ext>
            </a:extLst>
          </p:cNvPr>
          <p:cNvSpPr/>
          <p:nvPr/>
        </p:nvSpPr>
        <p:spPr>
          <a:xfrm rot="407224">
            <a:off x="3131471" y="3183110"/>
            <a:ext cx="381585" cy="49178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595DDD-3E21-4372-9F40-6BE0DB061B94}"/>
              </a:ext>
            </a:extLst>
          </p:cNvPr>
          <p:cNvSpPr txBox="1"/>
          <p:nvPr/>
        </p:nvSpPr>
        <p:spPr>
          <a:xfrm>
            <a:off x="9217613" y="4006701"/>
            <a:ext cx="28904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Important features</a:t>
            </a:r>
            <a:r>
              <a:rPr lang="en-US" sz="20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/>
                </a:solidFill>
              </a:rPr>
              <a:t>T</a:t>
            </a:r>
            <a:r>
              <a:rPr lang="en-US" sz="2000" b="1" dirty="0"/>
              <a:t>ransparency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/>
                </a:solidFill>
              </a:rPr>
              <a:t>T</a:t>
            </a:r>
            <a:r>
              <a:rPr lang="en-US" sz="2000" b="1" dirty="0"/>
              <a:t>iming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/>
                </a:solidFill>
              </a:rPr>
              <a:t>T</a:t>
            </a:r>
            <a:r>
              <a:rPr lang="en-US" sz="2000" b="1" dirty="0"/>
              <a:t>rust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/>
                </a:solidFill>
              </a:rPr>
              <a:t>T</a:t>
            </a:r>
            <a:r>
              <a:rPr lang="en-US" sz="2000" b="1" dirty="0"/>
              <a:t>eamwork across disciplines &amp; models</a:t>
            </a:r>
          </a:p>
        </p:txBody>
      </p:sp>
    </p:spTree>
    <p:extLst>
      <p:ext uri="{BB962C8B-B14F-4D97-AF65-F5344CB8AC3E}">
        <p14:creationId xmlns:p14="http://schemas.microsoft.com/office/powerpoint/2010/main" val="14683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5A66-EAF3-4A27-B244-F27753221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A6D96-C7EB-48F4-B204-712EA0A10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40AF6-35BB-4658-B427-E8E1B0E50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4D635-DA02-4973-BDC9-AD1B12F1BFAA}" type="datetime1">
              <a:rPr lang="en-AT" smtClean="0"/>
              <a:t>18/05/2022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4DEC5-BDF1-4DE0-AFCC-D2C8BF3F5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2C29F-26A9-4405-936A-ACC52994C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2B17-CDAC-4315-8D65-B554952B4891}" type="slidenum">
              <a:rPr lang="en-AT" smtClean="0"/>
              <a:t>5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74281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707064" y="5589589"/>
            <a:ext cx="4529397" cy="587214"/>
            <a:chOff x="4183063" y="5589589"/>
            <a:chExt cx="4529397" cy="587214"/>
          </a:xfrm>
        </p:grpSpPr>
        <p:sp>
          <p:nvSpPr>
            <p:cNvPr id="125964" name="AutoShape 12"/>
            <p:cNvSpPr>
              <a:spLocks noChangeArrowheads="1"/>
            </p:cNvSpPr>
            <p:nvPr/>
          </p:nvSpPr>
          <p:spPr bwMode="auto">
            <a:xfrm>
              <a:off x="5235655" y="5589589"/>
              <a:ext cx="3476805" cy="587214"/>
            </a:xfrm>
            <a:prstGeom prst="flowChartInputOutpu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noAutofit/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962" name="Text Box 10"/>
            <p:cNvSpPr txBox="1">
              <a:spLocks noChangeArrowheads="1"/>
            </p:cNvSpPr>
            <p:nvPr/>
          </p:nvSpPr>
          <p:spPr bwMode="auto">
            <a:xfrm>
              <a:off x="5868144" y="5713919"/>
              <a:ext cx="211434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sz="2000" dirty="0">
                  <a:solidFill>
                    <a:prstClr val="black"/>
                  </a:solidFill>
                  <a:cs typeface="Arial" charset="0"/>
                </a:rPr>
                <a:t>Policy targets</a:t>
              </a:r>
            </a:p>
          </p:txBody>
        </p:sp>
        <p:sp>
          <p:nvSpPr>
            <p:cNvPr id="125963" name="AutoShape 11"/>
            <p:cNvSpPr>
              <a:spLocks noChangeArrowheads="1"/>
            </p:cNvSpPr>
            <p:nvPr/>
          </p:nvSpPr>
          <p:spPr bwMode="auto">
            <a:xfrm>
              <a:off x="4183063" y="5763512"/>
              <a:ext cx="1361046" cy="249238"/>
            </a:xfrm>
            <a:prstGeom prst="rightArrow">
              <a:avLst>
                <a:gd name="adj1" fmla="val 50000"/>
                <a:gd name="adj2" fmla="val 117675"/>
              </a:avLst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727700" y="3073338"/>
            <a:ext cx="3009106" cy="652114"/>
            <a:chOff x="4203700" y="3073338"/>
            <a:chExt cx="3009106" cy="652114"/>
          </a:xfrm>
          <a:solidFill>
            <a:srgbClr val="C00000"/>
          </a:solidFill>
        </p:grpSpPr>
        <p:sp>
          <p:nvSpPr>
            <p:cNvPr id="125974" name="AutoShape 22"/>
            <p:cNvSpPr>
              <a:spLocks noChangeArrowheads="1"/>
            </p:cNvSpPr>
            <p:nvPr/>
          </p:nvSpPr>
          <p:spPr bwMode="auto">
            <a:xfrm flipH="1">
              <a:off x="4203700" y="3073338"/>
              <a:ext cx="3009106" cy="247650"/>
            </a:xfrm>
            <a:prstGeom prst="rightArrow">
              <a:avLst>
                <a:gd name="adj1" fmla="val 50000"/>
                <a:gd name="adj2" fmla="val 12241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25975" name="Rectangle 23"/>
            <p:cNvSpPr>
              <a:spLocks noChangeArrowheads="1"/>
            </p:cNvSpPr>
            <p:nvPr/>
          </p:nvSpPr>
          <p:spPr bwMode="auto">
            <a:xfrm>
              <a:off x="7052569" y="3184525"/>
              <a:ext cx="157488" cy="5409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20052" y="1319603"/>
            <a:ext cx="3600400" cy="4860916"/>
            <a:chOff x="696052" y="1319603"/>
            <a:chExt cx="3600400" cy="4860916"/>
          </a:xfrm>
        </p:grpSpPr>
        <p:sp>
          <p:nvSpPr>
            <p:cNvPr id="125965" name="AutoShape 13"/>
            <p:cNvSpPr>
              <a:spLocks noChangeArrowheads="1"/>
            </p:cNvSpPr>
            <p:nvPr/>
          </p:nvSpPr>
          <p:spPr bwMode="auto">
            <a:xfrm>
              <a:off x="696052" y="1319603"/>
              <a:ext cx="3600400" cy="659777"/>
            </a:xfrm>
            <a:prstGeom prst="flowChartInputOutpu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anchor="ctr">
              <a:noAutofit/>
            </a:bodyPr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25955" name="Text Box 3"/>
            <p:cNvSpPr txBox="1">
              <a:spLocks noChangeArrowheads="1"/>
            </p:cNvSpPr>
            <p:nvPr/>
          </p:nvSpPr>
          <p:spPr bwMode="auto">
            <a:xfrm>
              <a:off x="1304494" y="1343754"/>
              <a:ext cx="2231124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noAutofit/>
            </a:bodyPr>
            <a:lstStyle/>
            <a:p>
              <a:pPr algn="ctr"/>
              <a:r>
                <a:rPr lang="en-US" sz="2000" dirty="0">
                  <a:solidFill>
                    <a:srgbClr val="002060"/>
                  </a:solidFill>
                  <a:cs typeface="Arial" charset="0"/>
                </a:rPr>
                <a:t>Social development</a:t>
              </a:r>
              <a:br>
                <a:rPr lang="en-US" sz="2000" dirty="0">
                  <a:solidFill>
                    <a:srgbClr val="002060"/>
                  </a:solidFill>
                  <a:cs typeface="Arial" charset="0"/>
                </a:rPr>
              </a:br>
              <a:r>
                <a:rPr lang="en-US" sz="2000" dirty="0">
                  <a:solidFill>
                    <a:srgbClr val="002060"/>
                  </a:solidFill>
                  <a:cs typeface="Arial" charset="0"/>
                </a:rPr>
                <a:t>and economic activities</a:t>
              </a:r>
              <a:endParaRPr lang="en-GB" sz="2000" dirty="0">
                <a:solidFill>
                  <a:srgbClr val="002060"/>
                </a:solidFill>
                <a:cs typeface="Arial" charset="0"/>
              </a:endParaRPr>
            </a:p>
          </p:txBody>
        </p:sp>
        <p:sp>
          <p:nvSpPr>
            <p:cNvPr id="125956" name="Text Box 4"/>
            <p:cNvSpPr txBox="1">
              <a:spLocks noChangeArrowheads="1"/>
            </p:cNvSpPr>
            <p:nvPr/>
          </p:nvSpPr>
          <p:spPr bwMode="auto">
            <a:xfrm>
              <a:off x="1008064" y="3906838"/>
              <a:ext cx="1585912" cy="3460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2000" dirty="0">
                  <a:solidFill>
                    <a:srgbClr val="002060"/>
                  </a:solidFill>
                  <a:cs typeface="Arial" charset="0"/>
                </a:rPr>
                <a:t>Emissions</a:t>
              </a:r>
            </a:p>
          </p:txBody>
        </p:sp>
        <p:sp>
          <p:nvSpPr>
            <p:cNvPr id="125957" name="Text Box 5"/>
            <p:cNvSpPr txBox="1">
              <a:spLocks noChangeArrowheads="1"/>
            </p:cNvSpPr>
            <p:nvPr/>
          </p:nvSpPr>
          <p:spPr bwMode="auto">
            <a:xfrm>
              <a:off x="1008064" y="2461379"/>
              <a:ext cx="3187700" cy="101842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2000" dirty="0">
                  <a:solidFill>
                    <a:srgbClr val="002060"/>
                  </a:solidFill>
                  <a:cs typeface="Arial" charset="0"/>
                </a:rPr>
                <a:t>Emission control options: ~2000 measures, </a:t>
              </a:r>
              <a:br>
                <a:rPr lang="en-US" sz="2000" dirty="0">
                  <a:solidFill>
                    <a:srgbClr val="002060"/>
                  </a:solidFill>
                  <a:cs typeface="Arial" charset="0"/>
                </a:rPr>
              </a:br>
              <a:r>
                <a:rPr lang="en-US" sz="2000" dirty="0">
                  <a:solidFill>
                    <a:srgbClr val="002060"/>
                  </a:solidFill>
                  <a:cs typeface="Arial" charset="0"/>
                </a:rPr>
                <a:t>co-control of 10 air pollutants and 6 GHGs</a:t>
              </a:r>
            </a:p>
          </p:txBody>
        </p:sp>
        <p:sp>
          <p:nvSpPr>
            <p:cNvPr id="125958" name="Text Box 6"/>
            <p:cNvSpPr txBox="1">
              <a:spLocks noChangeArrowheads="1"/>
            </p:cNvSpPr>
            <p:nvPr/>
          </p:nvSpPr>
          <p:spPr bwMode="auto">
            <a:xfrm>
              <a:off x="1008064" y="4724400"/>
              <a:ext cx="3151186" cy="3460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2000" dirty="0">
                  <a:solidFill>
                    <a:srgbClr val="002060"/>
                  </a:solidFill>
                  <a:cs typeface="Arial" charset="0"/>
                </a:rPr>
                <a:t>Atmospheric dispersion</a:t>
              </a:r>
            </a:p>
          </p:txBody>
        </p:sp>
        <p:sp>
          <p:nvSpPr>
            <p:cNvPr id="125959" name="Text Box 7"/>
            <p:cNvSpPr txBox="1">
              <a:spLocks noChangeArrowheads="1"/>
            </p:cNvSpPr>
            <p:nvPr/>
          </p:nvSpPr>
          <p:spPr bwMode="auto">
            <a:xfrm>
              <a:off x="2719388" y="3916363"/>
              <a:ext cx="1463675" cy="3460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2000">
                  <a:solidFill>
                    <a:srgbClr val="002060"/>
                  </a:solidFill>
                  <a:cs typeface="Arial" charset="0"/>
                </a:rPr>
                <a:t>Costs</a:t>
              </a:r>
            </a:p>
          </p:txBody>
        </p:sp>
        <p:sp>
          <p:nvSpPr>
            <p:cNvPr id="125960" name="AutoShape 8"/>
            <p:cNvSpPr>
              <a:spLocks noChangeArrowheads="1"/>
            </p:cNvSpPr>
            <p:nvPr/>
          </p:nvSpPr>
          <p:spPr bwMode="auto">
            <a:xfrm>
              <a:off x="2379663" y="1979380"/>
              <a:ext cx="452438" cy="481998"/>
            </a:xfrm>
            <a:prstGeom prst="downArrow">
              <a:avLst>
                <a:gd name="adj1" fmla="val 50000"/>
                <a:gd name="adj2" fmla="val 28158"/>
              </a:avLst>
            </a:prstGeom>
            <a:solidFill>
              <a:srgbClr val="00206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5966" name="AutoShape 14"/>
            <p:cNvSpPr>
              <a:spLocks noChangeArrowheads="1"/>
            </p:cNvSpPr>
            <p:nvPr/>
          </p:nvSpPr>
          <p:spPr bwMode="auto">
            <a:xfrm>
              <a:off x="1645444" y="5070476"/>
              <a:ext cx="452437" cy="496888"/>
            </a:xfrm>
            <a:prstGeom prst="downArrow">
              <a:avLst>
                <a:gd name="adj1" fmla="val 50000"/>
                <a:gd name="adj2" fmla="val 25088"/>
              </a:avLst>
            </a:prstGeom>
            <a:solidFill>
              <a:srgbClr val="00206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25967" name="AutoShape 15"/>
            <p:cNvSpPr>
              <a:spLocks noChangeArrowheads="1"/>
            </p:cNvSpPr>
            <p:nvPr/>
          </p:nvSpPr>
          <p:spPr bwMode="auto">
            <a:xfrm>
              <a:off x="1634331" y="4275138"/>
              <a:ext cx="452438" cy="454025"/>
            </a:xfrm>
            <a:prstGeom prst="downArrow">
              <a:avLst>
                <a:gd name="adj1" fmla="val 50000"/>
                <a:gd name="adj2" fmla="val 25088"/>
              </a:avLst>
            </a:prstGeom>
            <a:solidFill>
              <a:srgbClr val="00206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25968" name="AutoShape 16"/>
            <p:cNvSpPr>
              <a:spLocks noChangeArrowheads="1"/>
            </p:cNvSpPr>
            <p:nvPr/>
          </p:nvSpPr>
          <p:spPr bwMode="auto">
            <a:xfrm>
              <a:off x="1634331" y="3479799"/>
              <a:ext cx="452438" cy="4238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206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25977" name="AutoShape 25"/>
            <p:cNvSpPr>
              <a:spLocks noChangeArrowheads="1"/>
            </p:cNvSpPr>
            <p:nvPr/>
          </p:nvSpPr>
          <p:spPr bwMode="auto">
            <a:xfrm>
              <a:off x="3225006" y="3481188"/>
              <a:ext cx="452437" cy="43815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206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25980" name="Text Box 28"/>
            <p:cNvSpPr txBox="1">
              <a:spLocks noChangeArrowheads="1"/>
            </p:cNvSpPr>
            <p:nvPr/>
          </p:nvSpPr>
          <p:spPr bwMode="auto">
            <a:xfrm>
              <a:off x="1008063" y="5589588"/>
              <a:ext cx="3163887" cy="5909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33CC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2000" dirty="0">
                  <a:solidFill>
                    <a:srgbClr val="002060"/>
                  </a:solidFill>
                  <a:cs typeface="Arial" charset="0"/>
                </a:rPr>
                <a:t>Health, ecosystems and climate impact indicators</a:t>
              </a:r>
            </a:p>
          </p:txBody>
        </p:sp>
      </p:grp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100669" y="188640"/>
            <a:ext cx="10423824" cy="939784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+mn-lt"/>
              </a:rPr>
              <a:t>Greenhouse gas–Air pollution Interactions and Synergies: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The GAINS tool</a:t>
            </a:r>
            <a:endParaRPr lang="en-US" sz="2800" dirty="0"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695952" y="3725452"/>
            <a:ext cx="3942437" cy="1864136"/>
            <a:chOff x="4171951" y="3725452"/>
            <a:chExt cx="3942437" cy="1864136"/>
          </a:xfrm>
          <a:solidFill>
            <a:srgbClr val="C00000"/>
          </a:solidFill>
        </p:grpSpPr>
        <p:sp>
          <p:nvSpPr>
            <p:cNvPr id="125971" name="AutoShape 19"/>
            <p:cNvSpPr>
              <a:spLocks noChangeArrowheads="1"/>
            </p:cNvSpPr>
            <p:nvPr/>
          </p:nvSpPr>
          <p:spPr bwMode="auto">
            <a:xfrm>
              <a:off x="6918882" y="5209828"/>
              <a:ext cx="366713" cy="379760"/>
            </a:xfrm>
            <a:prstGeom prst="upArrow">
              <a:avLst>
                <a:gd name="adj1" fmla="val 50000"/>
                <a:gd name="adj2" fmla="val 65368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25972" name="AutoShape 20"/>
            <p:cNvSpPr>
              <a:spLocks noChangeArrowheads="1"/>
            </p:cNvSpPr>
            <p:nvPr/>
          </p:nvSpPr>
          <p:spPr bwMode="auto">
            <a:xfrm>
              <a:off x="4203700" y="3969060"/>
              <a:ext cx="2276512" cy="257175"/>
            </a:xfrm>
            <a:prstGeom prst="rightArrow">
              <a:avLst>
                <a:gd name="adj1" fmla="val 50000"/>
                <a:gd name="adj2" fmla="val 104919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25973" name="AutoShape 21"/>
            <p:cNvSpPr>
              <a:spLocks noChangeArrowheads="1"/>
            </p:cNvSpPr>
            <p:nvPr/>
          </p:nvSpPr>
          <p:spPr bwMode="auto">
            <a:xfrm>
              <a:off x="4171951" y="4765819"/>
              <a:ext cx="2308262" cy="259591"/>
            </a:xfrm>
            <a:prstGeom prst="rightArrow">
              <a:avLst>
                <a:gd name="adj1" fmla="val 50000"/>
                <a:gd name="adj2" fmla="val 12218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pic>
          <p:nvPicPr>
            <p:cNvPr id="2050" name="Picture 2" descr="C:\Users\amann\AppData\Local\Microsoft\Windows\Temporary Internet Files\Content.IE5\4DH18125\qubodup-Cog-cogwheel-gear-Zahnrad-6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4002" y="3725452"/>
              <a:ext cx="1467744" cy="1467744"/>
            </a:xfrm>
            <a:prstGeom prst="rect">
              <a:avLst/>
            </a:prstGeom>
            <a:noFill/>
          </p:spPr>
        </p:pic>
        <p:sp>
          <p:nvSpPr>
            <p:cNvPr id="125970" name="Text Box 18"/>
            <p:cNvSpPr txBox="1">
              <a:spLocks noChangeArrowheads="1"/>
            </p:cNvSpPr>
            <p:nvPr/>
          </p:nvSpPr>
          <p:spPr bwMode="auto">
            <a:xfrm>
              <a:off x="6156176" y="4280855"/>
              <a:ext cx="1958212" cy="34471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2000" dirty="0">
                  <a:solidFill>
                    <a:prstClr val="white"/>
                  </a:solidFill>
                  <a:cs typeface="Arial" charset="0"/>
                </a:rPr>
                <a:t>Optimization</a:t>
              </a:r>
            </a:p>
          </p:txBody>
        </p:sp>
      </p:grpSp>
      <p:sp>
        <p:nvSpPr>
          <p:cNvPr id="4" name="AutoShape 2" descr="http://www.euroesprit.org/content/delta2/EU_Flag.jpg"/>
          <p:cNvSpPr>
            <a:spLocks noChangeAspect="1" noChangeArrowheads="1"/>
          </p:cNvSpPr>
          <p:nvPr/>
        </p:nvSpPr>
        <p:spPr bwMode="auto">
          <a:xfrm>
            <a:off x="1587501" y="-136525"/>
            <a:ext cx="5514975" cy="113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8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</p:spPr>
        <p:txBody>
          <a:bodyPr anchor="ctr">
            <a:normAutofit/>
          </a:bodyPr>
          <a:lstStyle/>
          <a:p>
            <a:r>
              <a:rPr lang="en-US" dirty="0"/>
              <a:t>Non-CO</a:t>
            </a:r>
            <a:r>
              <a:rPr lang="en-US" baseline="-25000" dirty="0"/>
              <a:t>2</a:t>
            </a:r>
            <a:r>
              <a:rPr lang="en-US" dirty="0"/>
              <a:t> sources covered in GAINS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740" y="1291260"/>
            <a:ext cx="7353361" cy="5180450"/>
          </a:xfrm>
          <a:prstGeom prst="rect">
            <a:avLst/>
          </a:prstGeom>
          <a:noFill/>
        </p:spPr>
      </p:pic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65C456C8-3CE5-D480-D242-947B24476AA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838B0777-827F-8D42-90B1-61394C340E65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8A73014-B8EB-EF4E-5582-7D6AFD11B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FOOTER - Goto 'Insert &gt; Header and footer &gt; Footer'</a:t>
            </a:r>
            <a:endParaRPr lang="en-GB"/>
          </a:p>
        </p:txBody>
      </p:sp>
      <p:sp>
        <p:nvSpPr>
          <p:cNvPr id="17" name="Date Placeholder 5">
            <a:extLst>
              <a:ext uri="{FF2B5EF4-FFF2-40B4-BE49-F238E27FC236}">
                <a16:creationId xmlns:a16="http://schemas.microsoft.com/office/drawing/2014/main" id="{9FB1CB7A-8394-8B7C-DA5B-75097125C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DATE - 'Insert &gt; Header and footer &gt; Fixed'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15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712" y="365127"/>
            <a:ext cx="10991088" cy="1198498"/>
          </a:xfrm>
        </p:spPr>
        <p:txBody>
          <a:bodyPr anchor="ctr">
            <a:normAutofit/>
          </a:bodyPr>
          <a:lstStyle/>
          <a:p>
            <a:r>
              <a:rPr lang="en-US"/>
              <a:t>Current legislation considered in GAINS non-CO</a:t>
            </a:r>
            <a:r>
              <a:rPr lang="en-US" baseline="-25000"/>
              <a:t>2</a:t>
            </a:r>
            <a:r>
              <a:rPr lang="en-US"/>
              <a:t> Draft Reference scenario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D69045-9FE6-4C00-B6F5-D76C5B611C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187" y="1584100"/>
            <a:ext cx="7904707" cy="4887610"/>
          </a:xfrm>
          <a:prstGeom prst="rect">
            <a:avLst/>
          </a:prstGeom>
          <a:noFill/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CB239597-89F9-AC23-F582-75AA57E296B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8748" y="6352806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838B0777-827F-8D42-90B1-61394C340E65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A90DD3A-651C-D8EF-C7E6-F862EB8FB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2485" y="6514242"/>
            <a:ext cx="9296375" cy="24622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FOOTER - Goto 'Insert &gt; Header and footer &gt; Footer'</a:t>
            </a:r>
            <a:endParaRPr lang="en-GB"/>
          </a:p>
        </p:txBody>
      </p:sp>
      <p:sp>
        <p:nvSpPr>
          <p:cNvPr id="15" name="Date Placeholder 5">
            <a:extLst>
              <a:ext uri="{FF2B5EF4-FFF2-40B4-BE49-F238E27FC236}">
                <a16:creationId xmlns:a16="http://schemas.microsoft.com/office/drawing/2014/main" id="{C730174F-AD82-EAFF-B174-C1B03528D9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0338" y="6373280"/>
            <a:ext cx="9084295" cy="14306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DATE - 'Insert &gt; Header and footer &gt; Fixed'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3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7D6B9-B243-4A30-A42D-0A8AC858854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8B0777-827F-8D42-90B1-61394C340E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14573BB-7BA2-4C28-A7E4-AEA48040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EU27: Baseline non-CO</a:t>
            </a:r>
            <a:r>
              <a:rPr lang="en-GB" baseline="-25000" dirty="0"/>
              <a:t>2</a:t>
            </a:r>
            <a:r>
              <a:rPr lang="en-GB" dirty="0"/>
              <a:t> emissions 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B136B-4FF6-4073-8982-B46FA67E8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- Goto 'Insert &gt; Header and footer &gt; Footer'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3679BC-3578-4553-8354-B2D64C9C044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DATE - 'Insert &gt; Header and footer &gt; Fixed'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C31645-9B8C-42F8-96AB-56D5DAF73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48" y="2122126"/>
            <a:ext cx="6373368" cy="369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58213"/>
      </p:ext>
    </p:extLst>
  </p:cSld>
  <p:clrMapOvr>
    <a:masterClrMapping/>
  </p:clrMapOvr>
</p:sld>
</file>

<file path=ppt/theme/theme1.xml><?xml version="1.0" encoding="utf-8"?>
<a:theme xmlns:a="http://schemas.openxmlformats.org/drawingml/2006/main" name="IIASA alternatives">
  <a:themeElements>
    <a:clrScheme name="Custom 1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61C6C0"/>
      </a:accent2>
      <a:accent3>
        <a:srgbClr val="207F6E"/>
      </a:accent3>
      <a:accent4>
        <a:srgbClr val="FCBB40"/>
      </a:accent4>
      <a:accent5>
        <a:srgbClr val="EE696B"/>
      </a:accent5>
      <a:accent6>
        <a:srgbClr val="684C94"/>
      </a:accent6>
      <a:hlink>
        <a:srgbClr val="61ADC0"/>
      </a:hlink>
      <a:folHlink>
        <a:srgbClr val="617F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F41CB60-87CF-8D48-BA3B-12F69730358A}" vid="{277F160F-5B48-354E-BCB5-A75D265C5F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D6799BF753054CBC72297D8C1619E5" ma:contentTypeVersion="3" ma:contentTypeDescription="Create a new document." ma:contentTypeScope="" ma:versionID="7bc8e948282efe1217d39a0da7fdf8bb">
  <xsd:schema xmlns:xsd="http://www.w3.org/2001/XMLSchema" xmlns:xs="http://www.w3.org/2001/XMLSchema" xmlns:p="http://schemas.microsoft.com/office/2006/metadata/properties" xmlns:ns2="7869ffb4-414b-42f3-84ec-4bfffff9958c" targetNamespace="http://schemas.microsoft.com/office/2006/metadata/properties" ma:root="true" ma:fieldsID="54bb7488afd86d295e713c4379ef7efe" ns2:_="">
    <xsd:import namespace="7869ffb4-414b-42f3-84ec-4bfffff99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9ffb4-414b-42f3-84ec-4bfffff995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794EA7-8E28-4624-885F-9EF05194D2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D93C57-A7ED-44E6-88BF-DA3984EE19E6}">
  <ds:schemaRefs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7869ffb4-414b-42f3-84ec-4bfffff9958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31DD6EE-9735-4618-97B8-28B1BD0791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69ffb4-414b-42f3-84ec-4bfffff995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Presentation 16-9</Template>
  <TotalTime>0</TotalTime>
  <Words>536</Words>
  <Application>Microsoft Office PowerPoint</Application>
  <PresentationFormat>Widescreen</PresentationFormat>
  <Paragraphs>81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Tahoma</vt:lpstr>
      <vt:lpstr>IIASA alternatives</vt:lpstr>
      <vt:lpstr>EUCLIMIT model consortium: providing analytical input to EU climate policy processes</vt:lpstr>
      <vt:lpstr>EU Green Deal (2020) and Fit for 55 legal proposal (2021)</vt:lpstr>
      <vt:lpstr>EUCLIMIT consortium model setup: used by EC as analytical basis for developing legal climate proposals (ETS &amp; ESR)</vt:lpstr>
      <vt:lpstr>Full consortium project run from Draft to Final  (2-3 years cycles) under EC service contracts (since 2010) </vt:lpstr>
      <vt:lpstr>PowerPoint Presentation</vt:lpstr>
      <vt:lpstr>Greenhouse gas–Air pollution Interactions and Synergies: The GAINS tool</vt:lpstr>
      <vt:lpstr>Non-CO2 sources covered in GAINS</vt:lpstr>
      <vt:lpstr>Current legislation considered in GAINS non-CO2 Draft Reference scenario</vt:lpstr>
      <vt:lpstr>EU27: Baseline non-CO2 emissions </vt:lpstr>
      <vt:lpstr>EU27: Additional non-CO2 mitigation potential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HÖGLUND ISAKSSON Lena</dc:creator>
  <cp:lastModifiedBy>HÖGLUND ISAKSSON Lena</cp:lastModifiedBy>
  <cp:revision>306</cp:revision>
  <cp:lastPrinted>2022-05-18T16:01:50Z</cp:lastPrinted>
  <dcterms:created xsi:type="dcterms:W3CDTF">2021-09-16T07:47:15Z</dcterms:created>
  <dcterms:modified xsi:type="dcterms:W3CDTF">2022-05-18T16:14:33Z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0x010100C3D6799BF753054CBC72297D8C1619E5</vt:lpwstr>
  </property>
  <property fmtid="{D5CDD505-2E9C-101B-9397-08002B2CF9AE}" pid="3" name="_dlc_DocIdItemGuid">
    <vt:lpwstr>21d70297-cd61-47d2-9611-414a1fcff47b</vt:lpwstr>
  </property>
</Properties>
</file>