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Nunito"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C6C2A-B68A-4B7B-AECF-7E43AB7BFD89}" v="1" dt="2022-05-19T14:52:58.105"/>
  </p1510:revLst>
</p1510:revInfo>
</file>

<file path=ppt/tableStyles.xml><?xml version="1.0" encoding="utf-8"?>
<a:tblStyleLst xmlns:a="http://schemas.openxmlformats.org/drawingml/2006/main" def="{E3C6352F-97E9-4FB3-81EF-149855FBBBB1}">
  <a:tblStyle styleId="{E3C6352F-97E9-4FB3-81EF-149855FBBB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trangholt" userId="03ab83797431238a" providerId="Windows Live" clId="Web-{21EC6C2A-B68A-4B7B-AECF-7E43AB7BFD89}"/>
    <pc:docChg chg="modSld">
      <pc:chgData name="michael strangholt" userId="03ab83797431238a" providerId="Windows Live" clId="Web-{21EC6C2A-B68A-4B7B-AECF-7E43AB7BFD89}" dt="2022-05-19T14:52:58.105" v="0" actId="1076"/>
      <pc:docMkLst>
        <pc:docMk/>
      </pc:docMkLst>
      <pc:sldChg chg="modSp">
        <pc:chgData name="michael strangholt" userId="03ab83797431238a" providerId="Windows Live" clId="Web-{21EC6C2A-B68A-4B7B-AECF-7E43AB7BFD89}" dt="2022-05-19T14:52:58.105" v="0" actId="1076"/>
        <pc:sldMkLst>
          <pc:docMk/>
          <pc:sldMk cId="0" sldId="256"/>
        </pc:sldMkLst>
        <pc:spChg chg="mod">
          <ac:chgData name="michael strangholt" userId="03ab83797431238a" providerId="Windows Live" clId="Web-{21EC6C2A-B68A-4B7B-AECF-7E43AB7BFD89}" dt="2022-05-19T14:52:58.105" v="0" actId="1076"/>
          <ac:spMkLst>
            <pc:docMk/>
            <pc:sldMk cId="0" sldId="256"/>
            <ac:spMk id="8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3d000dff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3d000dff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Norwegian Centre for climate services is a collaboration between </a:t>
            </a:r>
            <a:endParaRPr/>
          </a:p>
          <a:p>
            <a:pPr marL="0" lvl="0" indent="0" algn="l" rtl="0">
              <a:spcBef>
                <a:spcPts val="0"/>
              </a:spcBef>
              <a:spcAft>
                <a:spcPts val="0"/>
              </a:spcAft>
              <a:buNone/>
            </a:pPr>
            <a:r>
              <a:rPr lang="no"/>
              <a:t>Norwegian Meteorological institute</a:t>
            </a:r>
            <a:endParaRPr/>
          </a:p>
          <a:p>
            <a:pPr marL="0" lvl="0" indent="0" algn="l" rtl="0">
              <a:spcBef>
                <a:spcPts val="0"/>
              </a:spcBef>
              <a:spcAft>
                <a:spcPts val="0"/>
              </a:spcAft>
              <a:buNone/>
            </a:pPr>
            <a:r>
              <a:rPr lang="no"/>
              <a:t>Norwegian Water Resources and Energy Directorate</a:t>
            </a:r>
            <a:endParaRPr/>
          </a:p>
          <a:p>
            <a:pPr marL="0" lvl="0" indent="0" algn="l" rtl="0">
              <a:spcBef>
                <a:spcPts val="0"/>
              </a:spcBef>
              <a:spcAft>
                <a:spcPts val="0"/>
              </a:spcAft>
              <a:buNone/>
            </a:pPr>
            <a:r>
              <a:rPr lang="no"/>
              <a:t>NORCE research and Bjerknes centre.</a:t>
            </a:r>
            <a:endParaRPr/>
          </a:p>
          <a:p>
            <a:pPr marL="0" lvl="0" indent="0" algn="l" rtl="0">
              <a:spcBef>
                <a:spcPts val="0"/>
              </a:spcBef>
              <a:spcAft>
                <a:spcPts val="0"/>
              </a:spcAft>
              <a:buNone/>
            </a:pPr>
            <a:r>
              <a:rPr lang="no"/>
              <a:t>The Norwegian Environment Agency is on our board.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28c105eb54_0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28c105eb54_0_241:notes"/>
          <p:cNvSpPr txBox="1">
            <a:spLocks noGrp="1"/>
          </p:cNvSpPr>
          <p:nvPr>
            <p:ph type="body" idx="1"/>
          </p:nvPr>
        </p:nvSpPr>
        <p:spPr>
          <a:xfrm>
            <a:off x="685800" y="4400550"/>
            <a:ext cx="5486400" cy="36009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Clr>
                <a:schemeClr val="dk1"/>
              </a:buClr>
              <a:buSzPts val="1100"/>
              <a:buFont typeface="Arial"/>
              <a:buNone/>
            </a:pPr>
            <a:endParaRPr sz="1100"/>
          </a:p>
        </p:txBody>
      </p:sp>
      <p:sp>
        <p:nvSpPr>
          <p:cNvPr id="164" name="Google Shape;164;g128c105eb54_0_2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no"/>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8c105eb54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28c105eb54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963618d8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c963618d8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Both dynamical and statistical downscaling. We will use a wide range of emission scenarioes. Today the Norwegian government recommends using the “preparedness principle” when working with climate adaptation in Norway, which in practice has meant the highest scenario. But it is also important to show how the world can look like under the Paris agreement.</a:t>
            </a:r>
            <a:endParaRPr/>
          </a:p>
          <a:p>
            <a:pPr marL="0" lvl="0" indent="0" algn="l" rtl="0">
              <a:spcBef>
                <a:spcPts val="0"/>
              </a:spcBef>
              <a:spcAft>
                <a:spcPts val="0"/>
              </a:spcAft>
              <a:buNone/>
            </a:pPr>
            <a:r>
              <a:rPr lang="no"/>
              <a:t>We will select a representative ensemble of RCM-results from EURO-CORDEX for further downscaling to a 1x1 km grid over the Norwegian</a:t>
            </a:r>
            <a:endParaRPr/>
          </a:p>
          <a:p>
            <a:pPr marL="0" lvl="0" indent="0" algn="l" rtl="0">
              <a:spcBef>
                <a:spcPts val="0"/>
              </a:spcBef>
              <a:spcAft>
                <a:spcPts val="0"/>
              </a:spcAft>
              <a:buNone/>
            </a:pPr>
            <a:r>
              <a:rPr lang="no"/>
              <a:t>mainland (precipitation, temperature, wind) and these will be further input to hydrological models.</a:t>
            </a:r>
            <a:endParaRPr/>
          </a:p>
          <a:p>
            <a:pPr marL="0" lvl="0" indent="0" algn="l" rtl="0">
              <a:spcBef>
                <a:spcPts val="0"/>
              </a:spcBef>
              <a:spcAft>
                <a:spcPts val="0"/>
              </a:spcAft>
              <a:buNone/>
            </a:pPr>
            <a:r>
              <a:rPr lang="no"/>
              <a:t>These downscaled climate projections for key variables are used to compute expected changes in different sector-specific indices, </a:t>
            </a:r>
            <a:endParaRPr/>
          </a:p>
          <a:p>
            <a:pPr marL="0" lvl="0" indent="0" algn="l" rtl="0">
              <a:spcBef>
                <a:spcPts val="0"/>
              </a:spcBef>
              <a:spcAft>
                <a:spcPts val="0"/>
              </a:spcAft>
              <a:buNone/>
            </a:pPr>
            <a:r>
              <a:rPr lang="no"/>
              <a:t>and will be the basis for an update of the report Climate in Norway 2100 and the regional climate fact sheets.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963618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963618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963618d8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963618d8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4210ae8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4210ae8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o"/>
              <a:t>Both dynamical and statistical downscaling. We will use a wide range of emission scenarioes. Today the Norwegian government recommends using the “preparedness principle” when working with climate adaptation in Norway, which in practice has meant the highest scenario. But it is also important to show how the world can look like under the Paris agreement.</a:t>
            </a:r>
            <a:endParaRPr/>
          </a:p>
          <a:p>
            <a:pPr marL="0" lvl="0" indent="0" algn="l" rtl="0">
              <a:spcBef>
                <a:spcPts val="0"/>
              </a:spcBef>
              <a:spcAft>
                <a:spcPts val="0"/>
              </a:spcAft>
              <a:buNone/>
            </a:pPr>
            <a:r>
              <a:rPr lang="no"/>
              <a:t>We will select a representative ensemble of RCM-results from EURO-CORDEX for further downscaling to a 1x1 km grid over the Norwegian</a:t>
            </a:r>
            <a:endParaRPr/>
          </a:p>
          <a:p>
            <a:pPr marL="0" lvl="0" indent="0" algn="l" rtl="0">
              <a:spcBef>
                <a:spcPts val="0"/>
              </a:spcBef>
              <a:spcAft>
                <a:spcPts val="0"/>
              </a:spcAft>
              <a:buNone/>
            </a:pPr>
            <a:r>
              <a:rPr lang="no"/>
              <a:t>mainland (precipitation, temperature, wind) and these will be further input to hydrological models.</a:t>
            </a:r>
            <a:endParaRPr/>
          </a:p>
          <a:p>
            <a:pPr marL="0" lvl="0" indent="0" algn="l" rtl="0">
              <a:spcBef>
                <a:spcPts val="0"/>
              </a:spcBef>
              <a:spcAft>
                <a:spcPts val="0"/>
              </a:spcAft>
              <a:buNone/>
            </a:pPr>
            <a:r>
              <a:rPr lang="no"/>
              <a:t>These downscaled climate projections for key variables are used to compute expected changes in different sector-specific indices, </a:t>
            </a:r>
            <a:endParaRPr/>
          </a:p>
          <a:p>
            <a:pPr marL="0" lvl="0" indent="0" algn="l" rtl="0">
              <a:spcBef>
                <a:spcPts val="0"/>
              </a:spcBef>
              <a:spcAft>
                <a:spcPts val="0"/>
              </a:spcAft>
              <a:buNone/>
            </a:pPr>
            <a:r>
              <a:rPr lang="no"/>
              <a:t>and will be the basis for an update of the report Climate in Norway 2100 and the regional climate fact sheets.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963618d8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963618d8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8c105eb5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28c105eb5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l" rtl="0">
              <a:spcBef>
                <a:spcPts val="360"/>
              </a:spcBef>
              <a:spcAft>
                <a:spcPts val="0"/>
              </a:spcAft>
              <a:buClr>
                <a:schemeClr val="dk1"/>
              </a:buClr>
              <a:buSzPts val="800"/>
              <a:buChar char="•"/>
            </a:pPr>
            <a:r>
              <a:rPr lang="no" sz="2200">
                <a:solidFill>
                  <a:schemeClr val="dk1"/>
                </a:solidFill>
              </a:rPr>
              <a:t>Co-production: created </a:t>
            </a:r>
            <a:r>
              <a:rPr lang="no" sz="2200" b="1">
                <a:solidFill>
                  <a:schemeClr val="dk1"/>
                </a:solidFill>
              </a:rPr>
              <a:t>for</a:t>
            </a:r>
            <a:r>
              <a:rPr lang="no" sz="2200">
                <a:solidFill>
                  <a:schemeClr val="dk1"/>
                </a:solidFill>
              </a:rPr>
              <a:t> and </a:t>
            </a:r>
            <a:r>
              <a:rPr lang="no" sz="2200" b="1">
                <a:solidFill>
                  <a:schemeClr val="dk1"/>
                </a:solidFill>
              </a:rPr>
              <a:t>by</a:t>
            </a:r>
            <a:r>
              <a:rPr lang="no" sz="2200">
                <a:solidFill>
                  <a:schemeClr val="dk1"/>
                </a:solidFill>
              </a:rPr>
              <a:t> the municipalities</a:t>
            </a:r>
            <a:endParaRPr sz="2200">
              <a:solidFill>
                <a:schemeClr val="dk1"/>
              </a:solidFill>
            </a:endParaRPr>
          </a:p>
          <a:p>
            <a:pPr marL="457200" lvl="0" indent="-368300" algn="l" rtl="0">
              <a:spcBef>
                <a:spcPts val="0"/>
              </a:spcBef>
              <a:spcAft>
                <a:spcPts val="0"/>
              </a:spcAft>
              <a:buClr>
                <a:schemeClr val="dk1"/>
              </a:buClr>
              <a:buSzPts val="2200"/>
              <a:buChar char="•"/>
            </a:pPr>
            <a:r>
              <a:rPr lang="no" sz="2200">
                <a:solidFill>
                  <a:schemeClr val="dk1"/>
                </a:solidFill>
              </a:rPr>
              <a:t>The most important future developments in each county</a:t>
            </a:r>
            <a:endParaRPr sz="2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8c105eb54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28c105eb54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rgbClr val="31394D"/>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963618d8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c963618d8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8c105eb54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8c105eb54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4"/>
          <p:cNvSpPr txBox="1">
            <a:spLocks noGrp="1"/>
          </p:cNvSpPr>
          <p:nvPr>
            <p:ph type="body" idx="1"/>
          </p:nvPr>
        </p:nvSpPr>
        <p:spPr>
          <a:xfrm>
            <a:off x="457200" y="1200151"/>
            <a:ext cx="8229600" cy="33942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60"/>
        <p:cNvGrpSpPr/>
        <p:nvPr/>
      </p:nvGrpSpPr>
      <p:grpSpPr>
        <a:xfrm>
          <a:off x="0" y="0"/>
          <a:ext cx="0" cy="0"/>
          <a:chOff x="0" y="0"/>
          <a:chExt cx="0" cy="0"/>
        </a:xfrm>
      </p:grpSpPr>
      <p:sp>
        <p:nvSpPr>
          <p:cNvPr id="61" name="Google Shape;61;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Google Shape;62;p15"/>
          <p:cNvSpPr txBox="1">
            <a:spLocks noGrp="1"/>
          </p:cNvSpPr>
          <p:nvPr>
            <p:ph type="ftr" idx="11"/>
          </p:nvPr>
        </p:nvSpPr>
        <p:spPr>
          <a:xfrm>
            <a:off x="3124200" y="4767263"/>
            <a:ext cx="2895600" cy="274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888"/>
              </a:buClr>
              <a:buSzPts val="1400"/>
              <a:buNone/>
              <a:defRPr/>
            </a:lvl1pPr>
            <a:lvl2pPr lvl="1" algn="l" rtl="0">
              <a:spcBef>
                <a:spcPts val="0"/>
              </a:spcBef>
              <a:spcAft>
                <a:spcPts val="0"/>
              </a:spcAft>
              <a:buClr>
                <a:schemeClr val="dk1"/>
              </a:buClr>
              <a:buSzPts val="1400"/>
              <a:buNone/>
              <a:defRPr/>
            </a:lvl2pPr>
            <a:lvl3pPr lvl="2" algn="l" rtl="0">
              <a:spcBef>
                <a:spcPts val="0"/>
              </a:spcBef>
              <a:spcAft>
                <a:spcPts val="0"/>
              </a:spcAft>
              <a:buClr>
                <a:schemeClr val="dk1"/>
              </a:buClr>
              <a:buSzPts val="1400"/>
              <a:buNone/>
              <a:defRPr/>
            </a:lvl3pPr>
            <a:lvl4pPr lvl="3" algn="l" rtl="0">
              <a:spcBef>
                <a:spcPts val="0"/>
              </a:spcBef>
              <a:spcAft>
                <a:spcPts val="0"/>
              </a:spcAft>
              <a:buClr>
                <a:schemeClr val="dk1"/>
              </a:buClr>
              <a:buSzPts val="1400"/>
              <a:buNone/>
              <a:defRPr/>
            </a:lvl4pPr>
            <a:lvl5pPr lvl="4" algn="l" rtl="0">
              <a:spcBef>
                <a:spcPts val="0"/>
              </a:spcBef>
              <a:spcAft>
                <a:spcPts val="0"/>
              </a:spcAft>
              <a:buClr>
                <a:schemeClr val="dk1"/>
              </a:buClr>
              <a:buSzPts val="1400"/>
              <a:buNone/>
              <a:defRPr/>
            </a:lvl5pPr>
            <a:lvl6pPr lvl="5" algn="l" rtl="0">
              <a:spcBef>
                <a:spcPts val="0"/>
              </a:spcBef>
              <a:spcAft>
                <a:spcPts val="0"/>
              </a:spcAft>
              <a:buClr>
                <a:schemeClr val="dk1"/>
              </a:buClr>
              <a:buSzPts val="1400"/>
              <a:buNone/>
              <a:defRPr/>
            </a:lvl6pPr>
            <a:lvl7pPr lvl="6" algn="l" rtl="0">
              <a:spcBef>
                <a:spcPts val="0"/>
              </a:spcBef>
              <a:spcAft>
                <a:spcPts val="0"/>
              </a:spcAft>
              <a:buClr>
                <a:schemeClr val="dk1"/>
              </a:buClr>
              <a:buSzPts val="1400"/>
              <a:buNone/>
              <a:defRPr/>
            </a:lvl7pPr>
            <a:lvl8pPr lvl="7" algn="l" rtl="0">
              <a:spcBef>
                <a:spcPts val="0"/>
              </a:spcBef>
              <a:spcAft>
                <a:spcPts val="0"/>
              </a:spcAft>
              <a:buClr>
                <a:schemeClr val="dk1"/>
              </a:buClr>
              <a:buSzPts val="1400"/>
              <a:buNone/>
              <a:defRPr/>
            </a:lvl8pPr>
            <a:lvl9pPr lvl="8" algn="l" rtl="0">
              <a:spcBef>
                <a:spcPts val="0"/>
              </a:spcBef>
              <a:spcAft>
                <a:spcPts val="0"/>
              </a:spcAft>
              <a:buClr>
                <a:schemeClr val="dk1"/>
              </a:buClr>
              <a:buSzPts val="1400"/>
              <a:buNone/>
              <a:defRPr/>
            </a:lvl9pPr>
          </a:lstStyle>
          <a:p>
            <a:endParaRPr/>
          </a:p>
        </p:txBody>
      </p:sp>
      <p:sp>
        <p:nvSpPr>
          <p:cNvPr id="63" name="Google Shape;63;p15"/>
          <p:cNvSpPr txBox="1">
            <a:spLocks noGrp="1"/>
          </p:cNvSpPr>
          <p:nvPr>
            <p:ph type="sldNum" idx="12"/>
          </p:nvPr>
        </p:nvSpPr>
        <p:spPr>
          <a:xfrm>
            <a:off x="6553200" y="4767263"/>
            <a:ext cx="21336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a:lvl1pPr>
            <a:lvl2pPr marL="0" marR="0" lvl="1" indent="0" algn="r" rtl="0">
              <a:spcBef>
                <a:spcPts val="0"/>
              </a:spcBef>
              <a:buClr>
                <a:srgbClr val="888888"/>
              </a:buClr>
              <a:buSzPts val="1200"/>
              <a:buFont typeface="Calibri"/>
              <a:buNone/>
              <a:defRPr/>
            </a:lvl2pPr>
            <a:lvl3pPr marL="0" marR="0" lvl="2" indent="0" algn="r" rtl="0">
              <a:spcBef>
                <a:spcPts val="0"/>
              </a:spcBef>
              <a:buClr>
                <a:srgbClr val="888888"/>
              </a:buClr>
              <a:buSzPts val="1200"/>
              <a:buFont typeface="Calibri"/>
              <a:buNone/>
              <a:defRPr/>
            </a:lvl3pPr>
            <a:lvl4pPr marL="0" marR="0" lvl="3" indent="0" algn="r" rtl="0">
              <a:spcBef>
                <a:spcPts val="0"/>
              </a:spcBef>
              <a:buClr>
                <a:srgbClr val="888888"/>
              </a:buClr>
              <a:buSzPts val="1200"/>
              <a:buFont typeface="Calibri"/>
              <a:buNone/>
              <a:defRPr/>
            </a:lvl4pPr>
            <a:lvl5pPr marL="0" marR="0" lvl="4" indent="0" algn="r" rtl="0">
              <a:spcBef>
                <a:spcPts val="0"/>
              </a:spcBef>
              <a:buClr>
                <a:srgbClr val="888888"/>
              </a:buClr>
              <a:buSzPts val="1200"/>
              <a:buFont typeface="Calibri"/>
              <a:buNone/>
              <a:defRPr/>
            </a:lvl5pPr>
            <a:lvl6pPr marL="0" marR="0" lvl="5" indent="0" algn="r" rtl="0">
              <a:spcBef>
                <a:spcPts val="0"/>
              </a:spcBef>
              <a:buClr>
                <a:srgbClr val="888888"/>
              </a:buClr>
              <a:buSzPts val="1200"/>
              <a:buFont typeface="Calibri"/>
              <a:buNone/>
              <a:defRPr/>
            </a:lvl6pPr>
            <a:lvl7pPr marL="0" marR="0" lvl="6" indent="0" algn="r" rtl="0">
              <a:spcBef>
                <a:spcPts val="0"/>
              </a:spcBef>
              <a:buClr>
                <a:srgbClr val="888888"/>
              </a:buClr>
              <a:buSzPts val="1200"/>
              <a:buFont typeface="Calibri"/>
              <a:buNone/>
              <a:defRPr/>
            </a:lvl7pPr>
            <a:lvl8pPr marL="0" marR="0" lvl="7" indent="0" algn="r" rtl="0">
              <a:spcBef>
                <a:spcPts val="0"/>
              </a:spcBef>
              <a:buClr>
                <a:srgbClr val="888888"/>
              </a:buClr>
              <a:buSzPts val="1200"/>
              <a:buFont typeface="Calibri"/>
              <a:buNone/>
              <a:defRPr/>
            </a:lvl8pPr>
            <a:lvl9pPr marL="0" marR="0" lvl="8" indent="0" algn="r" rtl="0">
              <a:spcBef>
                <a:spcPts val="0"/>
              </a:spcBef>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6"/>
          <p:cNvSpPr txBox="1">
            <a:spLocks noGrp="1"/>
          </p:cNvSpPr>
          <p:nvPr>
            <p:ph type="body" idx="1"/>
          </p:nvPr>
        </p:nvSpPr>
        <p:spPr>
          <a:xfrm>
            <a:off x="457200" y="1200151"/>
            <a:ext cx="4038600" cy="33942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67" name="Google Shape;67;p16"/>
          <p:cNvSpPr txBox="1">
            <a:spLocks noGrp="1"/>
          </p:cNvSpPr>
          <p:nvPr>
            <p:ph type="body" idx="2"/>
          </p:nvPr>
        </p:nvSpPr>
        <p:spPr>
          <a:xfrm>
            <a:off x="4648200" y="1200151"/>
            <a:ext cx="4038600" cy="33942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38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a:off x="457200" y="1150938"/>
            <a:ext cx="4040100" cy="480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Clr>
                <a:schemeClr val="dk1"/>
              </a:buClr>
              <a:buSzPts val="2400"/>
              <a:buNone/>
              <a:defRPr sz="24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71" name="Google Shape;71;p17"/>
          <p:cNvSpPr txBox="1">
            <a:spLocks noGrp="1"/>
          </p:cNvSpPr>
          <p:nvPr>
            <p:ph type="body" idx="2"/>
          </p:nvPr>
        </p:nvSpPr>
        <p:spPr>
          <a:xfrm>
            <a:off x="457200" y="1631950"/>
            <a:ext cx="4040100" cy="29622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72" name="Google Shape;72;p17"/>
          <p:cNvSpPr txBox="1">
            <a:spLocks noGrp="1"/>
          </p:cNvSpPr>
          <p:nvPr>
            <p:ph type="body" idx="3"/>
          </p:nvPr>
        </p:nvSpPr>
        <p:spPr>
          <a:xfrm>
            <a:off x="4645026" y="1150938"/>
            <a:ext cx="4041900" cy="480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80"/>
              </a:spcBef>
              <a:spcAft>
                <a:spcPts val="0"/>
              </a:spcAft>
              <a:buClr>
                <a:schemeClr val="dk1"/>
              </a:buClr>
              <a:buSzPts val="2400"/>
              <a:buNone/>
              <a:defRPr sz="24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73" name="Google Shape;73;p17"/>
          <p:cNvSpPr txBox="1">
            <a:spLocks noGrp="1"/>
          </p:cNvSpPr>
          <p:nvPr>
            <p:ph type="body" idx="4"/>
          </p:nvPr>
        </p:nvSpPr>
        <p:spPr>
          <a:xfrm>
            <a:off x="4645026" y="1631950"/>
            <a:ext cx="4041900" cy="29622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74"/>
        <p:cNvGrpSpPr/>
        <p:nvPr/>
      </p:nvGrpSpPr>
      <p:grpSpPr>
        <a:xfrm>
          <a:off x="0" y="0"/>
          <a:ext cx="0" cy="0"/>
          <a:chOff x="0" y="0"/>
          <a:chExt cx="0" cy="0"/>
        </a:xfrm>
      </p:grpSpPr>
      <p:sp>
        <p:nvSpPr>
          <p:cNvPr id="75" name="Google Shape;75;p18"/>
          <p:cNvSpPr txBox="1">
            <a:spLocks noGrp="1"/>
          </p:cNvSpPr>
          <p:nvPr>
            <p:ph type="ctrTitle"/>
          </p:nvPr>
        </p:nvSpPr>
        <p:spPr>
          <a:xfrm>
            <a:off x="685800" y="1598614"/>
            <a:ext cx="7772400" cy="1101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p18"/>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640"/>
              </a:spcBef>
              <a:spcAft>
                <a:spcPts val="0"/>
              </a:spcAft>
              <a:buClr>
                <a:srgbClr val="888888"/>
              </a:buClr>
              <a:buSzPts val="3200"/>
              <a:buNone/>
              <a:defRPr>
                <a:solidFill>
                  <a:srgbClr val="888888"/>
                </a:solidFill>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3800"/>
              <a:buFont typeface="Arial"/>
              <a:buNone/>
              <a:defRPr sz="3800" b="1"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57200" y="1200151"/>
            <a:ext cx="8229600" cy="33942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3124200" y="4767263"/>
            <a:ext cx="2895600" cy="2745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553200" y="4767263"/>
            <a:ext cx="21336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
              <a:t>‹#›</a:t>
            </a:fld>
            <a:endParaRPr/>
          </a:p>
        </p:txBody>
      </p:sp>
      <p:sp>
        <p:nvSpPr>
          <p:cNvPr id="55" name="Google Shape;55;p13"/>
          <p:cNvSpPr/>
          <p:nvPr/>
        </p:nvSpPr>
        <p:spPr>
          <a:xfrm>
            <a:off x="0" y="4692438"/>
            <a:ext cx="9144000" cy="471600"/>
          </a:xfrm>
          <a:prstGeom prst="rect">
            <a:avLst/>
          </a:prstGeom>
          <a:solidFill>
            <a:srgbClr val="33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 name="Google Shape;56;p13"/>
          <p:cNvPicPr preferRelativeResize="0"/>
          <p:nvPr/>
        </p:nvPicPr>
        <p:blipFill rotWithShape="1">
          <a:blip r:embed="rId7">
            <a:alphaModFix/>
          </a:blip>
          <a:srcRect/>
          <a:stretch/>
        </p:blipFill>
        <p:spPr>
          <a:xfrm>
            <a:off x="323528" y="4809475"/>
            <a:ext cx="6426719" cy="2546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2" name="Google Shape;82;p19"/>
          <p:cNvSpPr txBox="1">
            <a:spLocks noGrp="1"/>
          </p:cNvSpPr>
          <p:nvPr>
            <p:ph type="body" idx="1"/>
          </p:nvPr>
        </p:nvSpPr>
        <p:spPr>
          <a:xfrm>
            <a:off x="457200" y="1200151"/>
            <a:ext cx="8229600" cy="3394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83" name="Google Shape;83;p19"/>
          <p:cNvPicPr preferRelativeResize="0"/>
          <p:nvPr/>
        </p:nvPicPr>
        <p:blipFill>
          <a:blip r:embed="rId3">
            <a:alphaModFix/>
          </a:blip>
          <a:stretch>
            <a:fillRect/>
          </a:stretch>
        </p:blipFill>
        <p:spPr>
          <a:xfrm>
            <a:off x="0" y="0"/>
            <a:ext cx="9144000" cy="4694200"/>
          </a:xfrm>
          <a:prstGeom prst="rect">
            <a:avLst/>
          </a:prstGeom>
          <a:noFill/>
          <a:ln>
            <a:noFill/>
          </a:ln>
        </p:spPr>
      </p:pic>
      <p:sp>
        <p:nvSpPr>
          <p:cNvPr id="84" name="Google Shape;84;p19"/>
          <p:cNvSpPr txBox="1"/>
          <p:nvPr/>
        </p:nvSpPr>
        <p:spPr>
          <a:xfrm>
            <a:off x="685800" y="1029949"/>
            <a:ext cx="7772400" cy="1942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no" sz="4100" b="1">
                <a:solidFill>
                  <a:srgbClr val="F3F3F3"/>
                </a:solidFill>
              </a:rPr>
              <a:t>The natural scientific basis for climate adaptation in Norway</a:t>
            </a:r>
            <a:endParaRPr sz="4100" b="1">
              <a:solidFill>
                <a:srgbClr val="F3F3F3"/>
              </a:solidFill>
            </a:endParaRPr>
          </a:p>
          <a:p>
            <a:pPr marL="0" lvl="0" indent="0" algn="l" rtl="0">
              <a:spcBef>
                <a:spcPts val="0"/>
              </a:spcBef>
              <a:spcAft>
                <a:spcPts val="0"/>
              </a:spcAft>
              <a:buNone/>
            </a:pPr>
            <a:r>
              <a:rPr lang="no" sz="2300" b="1" i="1">
                <a:solidFill>
                  <a:srgbClr val="D9EAD3"/>
                </a:solidFill>
              </a:rPr>
              <a:t>-</a:t>
            </a:r>
            <a:r>
              <a:rPr lang="no" sz="3100" b="1" i="1">
                <a:solidFill>
                  <a:srgbClr val="D9EAD3"/>
                </a:solidFill>
              </a:rPr>
              <a:t>Knowledge for a climate robust society</a:t>
            </a:r>
            <a:endParaRPr sz="2300" b="1" i="1">
              <a:solidFill>
                <a:srgbClr val="D9EAD3"/>
              </a:solidFill>
            </a:endParaRPr>
          </a:p>
        </p:txBody>
      </p:sp>
      <p:sp>
        <p:nvSpPr>
          <p:cNvPr id="85" name="Google Shape;85;p19"/>
          <p:cNvSpPr txBox="1"/>
          <p:nvPr/>
        </p:nvSpPr>
        <p:spPr>
          <a:xfrm>
            <a:off x="317355" y="3363757"/>
            <a:ext cx="6890700" cy="62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 sz="3000">
                <a:solidFill>
                  <a:srgbClr val="FFFFFF"/>
                </a:solidFill>
              </a:rPr>
              <a:t>Anita Verpe Dyrrdal</a:t>
            </a:r>
            <a:endParaRPr sz="3000">
              <a:solidFill>
                <a:srgbClr val="FFFFFF"/>
              </a:solidFill>
            </a:endParaRPr>
          </a:p>
          <a:p>
            <a:pPr marL="0" lvl="0" indent="0" algn="l" rtl="0">
              <a:spcBef>
                <a:spcPts val="0"/>
              </a:spcBef>
              <a:spcAft>
                <a:spcPts val="0"/>
              </a:spcAft>
              <a:buNone/>
            </a:pPr>
            <a:endParaRPr sz="29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8"/>
          <p:cNvPicPr preferRelativeResize="0"/>
          <p:nvPr/>
        </p:nvPicPr>
        <p:blipFill>
          <a:blip r:embed="rId3">
            <a:alphaModFix/>
          </a:blip>
          <a:stretch>
            <a:fillRect/>
          </a:stretch>
        </p:blipFill>
        <p:spPr>
          <a:xfrm>
            <a:off x="4735769" y="0"/>
            <a:ext cx="4396862" cy="5143499"/>
          </a:xfrm>
          <a:prstGeom prst="rect">
            <a:avLst/>
          </a:prstGeom>
          <a:noFill/>
          <a:ln>
            <a:noFill/>
          </a:ln>
        </p:spPr>
      </p:pic>
      <p:sp>
        <p:nvSpPr>
          <p:cNvPr id="167" name="Google Shape;167;p28"/>
          <p:cNvSpPr txBox="1"/>
          <p:nvPr/>
        </p:nvSpPr>
        <p:spPr>
          <a:xfrm>
            <a:off x="6998525" y="2876825"/>
            <a:ext cx="2134200" cy="10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2200" b="1">
                <a:solidFill>
                  <a:schemeClr val="dk1"/>
                </a:solidFill>
              </a:rPr>
              <a:t>200-year flood</a:t>
            </a:r>
            <a:endParaRPr sz="2200" b="1">
              <a:solidFill>
                <a:schemeClr val="dk1"/>
              </a:solidFill>
            </a:endParaRPr>
          </a:p>
          <a:p>
            <a:pPr marL="0" lvl="0" indent="0" algn="l" rtl="0">
              <a:spcBef>
                <a:spcPts val="0"/>
              </a:spcBef>
              <a:spcAft>
                <a:spcPts val="0"/>
              </a:spcAft>
              <a:buNone/>
            </a:pPr>
            <a:r>
              <a:rPr lang="no" sz="2200" b="1">
                <a:solidFill>
                  <a:srgbClr val="38761D"/>
                </a:solidFill>
              </a:rPr>
              <a:t>Smaller</a:t>
            </a:r>
            <a:endParaRPr sz="2200" b="1">
              <a:solidFill>
                <a:srgbClr val="38761D"/>
              </a:solidFill>
            </a:endParaRPr>
          </a:p>
          <a:p>
            <a:pPr marL="0" lvl="0" indent="0" algn="l" rtl="0">
              <a:spcBef>
                <a:spcPts val="0"/>
              </a:spcBef>
              <a:spcAft>
                <a:spcPts val="0"/>
              </a:spcAft>
              <a:buNone/>
            </a:pPr>
            <a:r>
              <a:rPr lang="no" sz="2200" b="1">
                <a:solidFill>
                  <a:srgbClr val="0B5394"/>
                </a:solidFill>
              </a:rPr>
              <a:t>Larger</a:t>
            </a:r>
            <a:endParaRPr sz="2200" b="1">
              <a:solidFill>
                <a:srgbClr val="0B5394"/>
              </a:solidFill>
            </a:endParaRPr>
          </a:p>
        </p:txBody>
      </p:sp>
      <p:sp>
        <p:nvSpPr>
          <p:cNvPr id="168" name="Google Shape;168;p28"/>
          <p:cNvSpPr txBox="1">
            <a:spLocks noGrp="1"/>
          </p:cNvSpPr>
          <p:nvPr>
            <p:ph type="body" idx="1"/>
          </p:nvPr>
        </p:nvSpPr>
        <p:spPr>
          <a:xfrm>
            <a:off x="131975" y="1212200"/>
            <a:ext cx="5097000" cy="3394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2600" b="1"/>
          </a:p>
          <a:p>
            <a:pPr marL="457200" lvl="0" indent="-393700" algn="l" rtl="0">
              <a:spcBef>
                <a:spcPts val="360"/>
              </a:spcBef>
              <a:spcAft>
                <a:spcPts val="0"/>
              </a:spcAft>
              <a:buSzPts val="2600"/>
              <a:buChar char="•"/>
            </a:pPr>
            <a:r>
              <a:rPr lang="no" sz="2600"/>
              <a:t>Snow melt dominated		</a:t>
            </a:r>
            <a:r>
              <a:rPr lang="no" sz="2600" b="1">
                <a:solidFill>
                  <a:srgbClr val="38761D"/>
                </a:solidFill>
              </a:rPr>
              <a:t>0 %</a:t>
            </a:r>
            <a:endParaRPr sz="2600" b="1">
              <a:solidFill>
                <a:srgbClr val="38761D"/>
              </a:solidFill>
            </a:endParaRPr>
          </a:p>
          <a:p>
            <a:pPr marL="457200" lvl="0" indent="-393700" algn="l" rtl="0">
              <a:spcBef>
                <a:spcPts val="0"/>
              </a:spcBef>
              <a:spcAft>
                <a:spcPts val="0"/>
              </a:spcAft>
              <a:buSzPts val="2600"/>
              <a:buChar char="•"/>
            </a:pPr>
            <a:r>
              <a:rPr lang="no" sz="2600"/>
              <a:t>Rain flood dominated </a:t>
            </a:r>
            <a:endParaRPr sz="2600"/>
          </a:p>
          <a:p>
            <a:pPr marL="0" lvl="0" indent="0" algn="l" rtl="0">
              <a:spcBef>
                <a:spcPts val="360"/>
              </a:spcBef>
              <a:spcAft>
                <a:spcPts val="0"/>
              </a:spcAft>
              <a:buNone/>
            </a:pPr>
            <a:r>
              <a:rPr lang="no" sz="2600"/>
              <a:t>   	+ small catchments		</a:t>
            </a:r>
            <a:r>
              <a:rPr lang="no" sz="2600" b="1">
                <a:solidFill>
                  <a:srgbClr val="1155CC"/>
                </a:solidFill>
              </a:rPr>
              <a:t>20%</a:t>
            </a:r>
            <a:r>
              <a:rPr lang="no" sz="2600" b="1"/>
              <a:t> </a:t>
            </a:r>
            <a:endParaRPr sz="2600" b="1"/>
          </a:p>
          <a:p>
            <a:pPr marL="457200" lvl="0" indent="-393700" algn="l" rtl="0">
              <a:spcBef>
                <a:spcPts val="360"/>
              </a:spcBef>
              <a:spcAft>
                <a:spcPts val="0"/>
              </a:spcAft>
              <a:buSzPts val="2600"/>
              <a:buChar char="•"/>
            </a:pPr>
            <a:r>
              <a:rPr lang="no" sz="2600"/>
              <a:t>Some areas can            expect larger changes	</a:t>
            </a:r>
            <a:r>
              <a:rPr lang="no" sz="2600" b="1">
                <a:solidFill>
                  <a:srgbClr val="073763"/>
                </a:solidFill>
              </a:rPr>
              <a:t>40%</a:t>
            </a:r>
            <a:endParaRPr sz="2600" b="1">
              <a:solidFill>
                <a:srgbClr val="073763"/>
              </a:solidFill>
            </a:endParaRPr>
          </a:p>
        </p:txBody>
      </p:sp>
      <p:sp>
        <p:nvSpPr>
          <p:cNvPr id="169" name="Google Shape;169;p28"/>
          <p:cNvSpPr txBox="1">
            <a:spLocks noGrp="1"/>
          </p:cNvSpPr>
          <p:nvPr>
            <p:ph type="title"/>
          </p:nvPr>
        </p:nvSpPr>
        <p:spPr>
          <a:xfrm>
            <a:off x="457200" y="358775"/>
            <a:ext cx="59511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o" sz="3400">
                <a:solidFill>
                  <a:srgbClr val="336633"/>
                </a:solidFill>
              </a:rPr>
              <a:t>Climate change allowance       for flooding</a:t>
            </a:r>
            <a:endParaRPr sz="3400">
              <a:solidFill>
                <a:srgbClr val="33663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o" sz="3600">
                <a:solidFill>
                  <a:srgbClr val="1D6936"/>
                </a:solidFill>
              </a:rPr>
              <a:t>Climate change allowance </a:t>
            </a:r>
            <a:endParaRPr sz="3600">
              <a:solidFill>
                <a:srgbClr val="1D6936"/>
              </a:solidFill>
            </a:endParaRPr>
          </a:p>
          <a:p>
            <a:pPr marL="0" lvl="0" indent="0" algn="l" rtl="0">
              <a:spcBef>
                <a:spcPts val="0"/>
              </a:spcBef>
              <a:spcAft>
                <a:spcPts val="0"/>
              </a:spcAft>
              <a:buNone/>
            </a:pPr>
            <a:r>
              <a:rPr lang="no" sz="2800">
                <a:solidFill>
                  <a:srgbClr val="1D6936"/>
                </a:solidFill>
              </a:rPr>
              <a:t>Heavy rainfall</a:t>
            </a:r>
            <a:endParaRPr sz="2800">
              <a:solidFill>
                <a:srgbClr val="1D6936"/>
              </a:solidFill>
            </a:endParaRPr>
          </a:p>
        </p:txBody>
      </p:sp>
      <p:sp>
        <p:nvSpPr>
          <p:cNvPr id="175" name="Google Shape;175;p29"/>
          <p:cNvSpPr txBox="1"/>
          <p:nvPr/>
        </p:nvSpPr>
        <p:spPr>
          <a:xfrm>
            <a:off x="517025" y="993950"/>
            <a:ext cx="8229600" cy="344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b="1">
              <a:solidFill>
                <a:schemeClr val="dk1"/>
              </a:solidFill>
            </a:endParaRPr>
          </a:p>
          <a:p>
            <a:pPr marL="0" lvl="0" indent="0" algn="l" rtl="0">
              <a:lnSpc>
                <a:spcPct val="115000"/>
              </a:lnSpc>
              <a:spcBef>
                <a:spcPts val="1200"/>
              </a:spcBef>
              <a:spcAft>
                <a:spcPts val="1200"/>
              </a:spcAft>
              <a:buNone/>
            </a:pPr>
            <a:endParaRPr sz="1100">
              <a:solidFill>
                <a:schemeClr val="dk1"/>
              </a:solidFill>
            </a:endParaRPr>
          </a:p>
        </p:txBody>
      </p:sp>
      <p:pic>
        <p:nvPicPr>
          <p:cNvPr id="176" name="Google Shape;176;p29"/>
          <p:cNvPicPr preferRelativeResize="0"/>
          <p:nvPr/>
        </p:nvPicPr>
        <p:blipFill>
          <a:blip r:embed="rId3">
            <a:alphaModFix/>
          </a:blip>
          <a:stretch>
            <a:fillRect/>
          </a:stretch>
        </p:blipFill>
        <p:spPr>
          <a:xfrm>
            <a:off x="1061475" y="1443225"/>
            <a:ext cx="6863324" cy="3224800"/>
          </a:xfrm>
          <a:prstGeom prst="rect">
            <a:avLst/>
          </a:prstGeom>
          <a:noFill/>
          <a:ln>
            <a:noFill/>
          </a:ln>
        </p:spPr>
      </p:pic>
      <p:sp>
        <p:nvSpPr>
          <p:cNvPr id="177" name="Google Shape;177;p29"/>
          <p:cNvSpPr txBox="1"/>
          <p:nvPr/>
        </p:nvSpPr>
        <p:spPr>
          <a:xfrm>
            <a:off x="2776525" y="1514375"/>
            <a:ext cx="2421300" cy="8928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2300" b="1"/>
              <a:t>Less critical infrastructure</a:t>
            </a:r>
            <a:endParaRPr sz="2300" b="1"/>
          </a:p>
        </p:txBody>
      </p:sp>
      <p:sp>
        <p:nvSpPr>
          <p:cNvPr id="178" name="Google Shape;178;p29"/>
          <p:cNvSpPr txBox="1"/>
          <p:nvPr/>
        </p:nvSpPr>
        <p:spPr>
          <a:xfrm>
            <a:off x="5398275" y="1514375"/>
            <a:ext cx="2421300" cy="8928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2300" b="1"/>
              <a:t>More critical infrastructure</a:t>
            </a:r>
            <a:endParaRPr sz="23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o" sz="3600">
                <a:solidFill>
                  <a:srgbClr val="336633"/>
                </a:solidFill>
              </a:rPr>
              <a:t>NEW climate projections for Norway</a:t>
            </a:r>
            <a:endParaRPr sz="3600">
              <a:solidFill>
                <a:srgbClr val="336633"/>
              </a:solidFill>
            </a:endParaRPr>
          </a:p>
        </p:txBody>
      </p:sp>
      <p:sp>
        <p:nvSpPr>
          <p:cNvPr id="184" name="Google Shape;184;p30"/>
          <p:cNvSpPr txBox="1">
            <a:spLocks noGrp="1"/>
          </p:cNvSpPr>
          <p:nvPr>
            <p:ph type="body" idx="1"/>
          </p:nvPr>
        </p:nvSpPr>
        <p:spPr>
          <a:xfrm>
            <a:off x="457200" y="1581151"/>
            <a:ext cx="8229600" cy="3394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85" name="Google Shape;185;p30"/>
          <p:cNvPicPr preferRelativeResize="0"/>
          <p:nvPr/>
        </p:nvPicPr>
        <p:blipFill>
          <a:blip r:embed="rId3">
            <a:alphaModFix/>
          </a:blip>
          <a:stretch>
            <a:fillRect/>
          </a:stretch>
        </p:blipFill>
        <p:spPr>
          <a:xfrm>
            <a:off x="310240" y="1513700"/>
            <a:ext cx="8452760" cy="1972624"/>
          </a:xfrm>
          <a:prstGeom prst="rect">
            <a:avLst/>
          </a:prstGeom>
          <a:noFill/>
          <a:ln>
            <a:noFill/>
          </a:ln>
        </p:spPr>
      </p:pic>
      <p:graphicFrame>
        <p:nvGraphicFramePr>
          <p:cNvPr id="186" name="Google Shape;186;p30"/>
          <p:cNvGraphicFramePr/>
          <p:nvPr/>
        </p:nvGraphicFramePr>
        <p:xfrm>
          <a:off x="310250" y="3048959"/>
          <a:ext cx="8452750" cy="1249650"/>
        </p:xfrm>
        <a:graphic>
          <a:graphicData uri="http://schemas.openxmlformats.org/drawingml/2006/table">
            <a:tbl>
              <a:tblPr>
                <a:noFill/>
                <a:tableStyleId>{E3C6352F-97E9-4FB3-81EF-149855FBBBB1}</a:tableStyleId>
              </a:tblPr>
              <a:tblGrid>
                <a:gridCol w="2093850">
                  <a:extLst>
                    <a:ext uri="{9D8B030D-6E8A-4147-A177-3AD203B41FA5}">
                      <a16:colId xmlns:a16="http://schemas.microsoft.com/office/drawing/2014/main" val="20000"/>
                    </a:ext>
                  </a:extLst>
                </a:gridCol>
                <a:gridCol w="1802925">
                  <a:extLst>
                    <a:ext uri="{9D8B030D-6E8A-4147-A177-3AD203B41FA5}">
                      <a16:colId xmlns:a16="http://schemas.microsoft.com/office/drawing/2014/main" val="20001"/>
                    </a:ext>
                  </a:extLst>
                </a:gridCol>
                <a:gridCol w="1531900">
                  <a:extLst>
                    <a:ext uri="{9D8B030D-6E8A-4147-A177-3AD203B41FA5}">
                      <a16:colId xmlns:a16="http://schemas.microsoft.com/office/drawing/2014/main" val="20002"/>
                    </a:ext>
                  </a:extLst>
                </a:gridCol>
                <a:gridCol w="1584750">
                  <a:extLst>
                    <a:ext uri="{9D8B030D-6E8A-4147-A177-3AD203B41FA5}">
                      <a16:colId xmlns:a16="http://schemas.microsoft.com/office/drawing/2014/main" val="20003"/>
                    </a:ext>
                  </a:extLst>
                </a:gridCol>
                <a:gridCol w="1439325">
                  <a:extLst>
                    <a:ext uri="{9D8B030D-6E8A-4147-A177-3AD203B41FA5}">
                      <a16:colId xmlns:a16="http://schemas.microsoft.com/office/drawing/2014/main" val="20004"/>
                    </a:ext>
                  </a:extLst>
                </a:gridCol>
              </a:tblGrid>
              <a:tr h="1098050">
                <a:tc>
                  <a:txBody>
                    <a:bodyPr/>
                    <a:lstStyle/>
                    <a:p>
                      <a:pPr marL="0" lvl="0" indent="0" algn="l" rtl="0">
                        <a:spcBef>
                          <a:spcPts val="0"/>
                        </a:spcBef>
                        <a:spcAft>
                          <a:spcPts val="0"/>
                        </a:spcAft>
                        <a:buNone/>
                      </a:pPr>
                      <a:endParaRPr b="1">
                        <a:latin typeface="Nunito"/>
                        <a:ea typeface="Nunito"/>
                        <a:cs typeface="Nunito"/>
                        <a:sym typeface="Nunito"/>
                      </a:endParaRPr>
                    </a:p>
                    <a:p>
                      <a:pPr marL="0" lvl="0" indent="0" algn="l" rtl="0">
                        <a:spcBef>
                          <a:spcPts val="0"/>
                        </a:spcBef>
                        <a:spcAft>
                          <a:spcPts val="0"/>
                        </a:spcAft>
                        <a:buNone/>
                      </a:pPr>
                      <a:r>
                        <a:rPr lang="no" b="1">
                          <a:latin typeface="Nunito"/>
                          <a:ea typeface="Nunito"/>
                          <a:cs typeface="Nunito"/>
                          <a:sym typeface="Nunito"/>
                        </a:rPr>
                        <a:t>1. Emission scenario</a:t>
                      </a:r>
                      <a:endParaRPr b="1">
                        <a:latin typeface="Nunito"/>
                        <a:ea typeface="Nunito"/>
                        <a:cs typeface="Nunito"/>
                        <a:sym typeface="Nunito"/>
                      </a:endParaRPr>
                    </a:p>
                    <a:p>
                      <a:pPr marL="0" lvl="0" indent="0" algn="l" rtl="0">
                        <a:spcBef>
                          <a:spcPts val="0"/>
                        </a:spcBef>
                        <a:spcAft>
                          <a:spcPts val="0"/>
                        </a:spcAft>
                        <a:buNone/>
                      </a:pPr>
                      <a:r>
                        <a:rPr lang="no">
                          <a:latin typeface="Nunito"/>
                          <a:ea typeface="Nunito"/>
                          <a:cs typeface="Nunito"/>
                          <a:sym typeface="Nunito"/>
                        </a:rPr>
                        <a:t>Low </a:t>
                      </a:r>
                      <a:endParaRPr>
                        <a:latin typeface="Nunito"/>
                        <a:ea typeface="Nunito"/>
                        <a:cs typeface="Nunito"/>
                        <a:sym typeface="Nunito"/>
                      </a:endParaRPr>
                    </a:p>
                    <a:p>
                      <a:pPr marL="0" lvl="0" indent="0" algn="l" rtl="0">
                        <a:spcBef>
                          <a:spcPts val="0"/>
                        </a:spcBef>
                        <a:spcAft>
                          <a:spcPts val="0"/>
                        </a:spcAft>
                        <a:buNone/>
                      </a:pPr>
                      <a:r>
                        <a:rPr lang="no">
                          <a:latin typeface="Nunito"/>
                          <a:ea typeface="Nunito"/>
                          <a:cs typeface="Nunito"/>
                          <a:sym typeface="Nunito"/>
                        </a:rPr>
                        <a:t>Medium</a:t>
                      </a:r>
                      <a:endParaRPr>
                        <a:latin typeface="Nunito"/>
                        <a:ea typeface="Nunito"/>
                        <a:cs typeface="Nunito"/>
                        <a:sym typeface="Nunito"/>
                      </a:endParaRPr>
                    </a:p>
                    <a:p>
                      <a:pPr marL="0" lvl="0" indent="0" algn="l" rtl="0">
                        <a:spcBef>
                          <a:spcPts val="0"/>
                        </a:spcBef>
                        <a:spcAft>
                          <a:spcPts val="0"/>
                        </a:spcAft>
                        <a:buNone/>
                      </a:pPr>
                      <a:r>
                        <a:rPr lang="no">
                          <a:latin typeface="Nunito"/>
                          <a:ea typeface="Nunito"/>
                          <a:cs typeface="Nunito"/>
                          <a:sym typeface="Nunito"/>
                        </a:rPr>
                        <a:t>High (SSP3-7.0)</a:t>
                      </a:r>
                      <a:endParaRPr>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latin typeface="Nunito"/>
                        <a:ea typeface="Nunito"/>
                        <a:cs typeface="Nunito"/>
                        <a:sym typeface="Nunito"/>
                      </a:endParaRPr>
                    </a:p>
                    <a:p>
                      <a:pPr marL="0" lvl="0" indent="0" algn="l" rtl="0">
                        <a:spcBef>
                          <a:spcPts val="0"/>
                        </a:spcBef>
                        <a:spcAft>
                          <a:spcPts val="0"/>
                        </a:spcAft>
                        <a:buNone/>
                      </a:pPr>
                      <a:r>
                        <a:rPr lang="no" b="1">
                          <a:latin typeface="Nunito"/>
                          <a:ea typeface="Nunito"/>
                          <a:cs typeface="Nunito"/>
                          <a:sym typeface="Nunito"/>
                        </a:rPr>
                        <a:t>2. Global climate models</a:t>
                      </a:r>
                      <a:endParaRPr b="1">
                        <a:latin typeface="Nunito"/>
                        <a:ea typeface="Nunito"/>
                        <a:cs typeface="Nunito"/>
                        <a:sym typeface="Nunito"/>
                      </a:endParaRPr>
                    </a:p>
                    <a:p>
                      <a:pPr marL="0" lvl="0" indent="0" algn="l" rtl="0">
                        <a:spcBef>
                          <a:spcPts val="0"/>
                        </a:spcBef>
                        <a:spcAft>
                          <a:spcPts val="0"/>
                        </a:spcAft>
                        <a:buNone/>
                      </a:pPr>
                      <a:r>
                        <a:rPr lang="no">
                          <a:latin typeface="Nunito"/>
                          <a:ea typeface="Nunito"/>
                          <a:cs typeface="Nunito"/>
                          <a:sym typeface="Nunito"/>
                        </a:rPr>
                        <a:t>CMIP5</a:t>
                      </a:r>
                      <a:endParaRPr>
                        <a:latin typeface="Nunito"/>
                        <a:ea typeface="Nunito"/>
                        <a:cs typeface="Nunito"/>
                        <a:sym typeface="Nunito"/>
                      </a:endParaRPr>
                    </a:p>
                    <a:p>
                      <a:pPr marL="0" lvl="0" indent="0" algn="l" rtl="0">
                        <a:spcBef>
                          <a:spcPts val="0"/>
                        </a:spcBef>
                        <a:spcAft>
                          <a:spcPts val="0"/>
                        </a:spcAft>
                        <a:buNone/>
                      </a:pPr>
                      <a:r>
                        <a:rPr lang="no">
                          <a:latin typeface="Nunito"/>
                          <a:ea typeface="Nunito"/>
                          <a:cs typeface="Nunito"/>
                          <a:sym typeface="Nunito"/>
                        </a:rPr>
                        <a:t>CMIP6</a:t>
                      </a:r>
                      <a:endParaRPr>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latin typeface="Nunito"/>
                        <a:ea typeface="Nunito"/>
                        <a:cs typeface="Nunito"/>
                        <a:sym typeface="Nunito"/>
                      </a:endParaRPr>
                    </a:p>
                    <a:p>
                      <a:pPr marL="0" lvl="0" indent="0" algn="l" rtl="0">
                        <a:spcBef>
                          <a:spcPts val="0"/>
                        </a:spcBef>
                        <a:spcAft>
                          <a:spcPts val="0"/>
                        </a:spcAft>
                        <a:buNone/>
                      </a:pPr>
                      <a:r>
                        <a:rPr lang="no" b="1">
                          <a:latin typeface="Nunito"/>
                          <a:ea typeface="Nunito"/>
                          <a:cs typeface="Nunito"/>
                          <a:sym typeface="Nunito"/>
                        </a:rPr>
                        <a:t>3. Regional climate models</a:t>
                      </a:r>
                      <a:endParaRPr b="1">
                        <a:latin typeface="Nunito"/>
                        <a:ea typeface="Nunito"/>
                        <a:cs typeface="Nunito"/>
                        <a:sym typeface="Nunito"/>
                      </a:endParaRPr>
                    </a:p>
                    <a:p>
                      <a:pPr marL="0" lvl="0" indent="0" algn="l" rtl="0">
                        <a:spcBef>
                          <a:spcPts val="0"/>
                        </a:spcBef>
                        <a:spcAft>
                          <a:spcPts val="0"/>
                        </a:spcAft>
                        <a:buNone/>
                      </a:pPr>
                      <a:r>
                        <a:rPr lang="no">
                          <a:latin typeface="Nunito"/>
                          <a:ea typeface="Nunito"/>
                          <a:cs typeface="Nunito"/>
                          <a:sym typeface="Nunito"/>
                        </a:rPr>
                        <a:t>EURO-CORDEX</a:t>
                      </a:r>
                      <a:endParaRPr>
                        <a:latin typeface="Nunito"/>
                        <a:ea typeface="Nunito"/>
                        <a:cs typeface="Nunito"/>
                        <a:sym typeface="Nunito"/>
                      </a:endParaRPr>
                    </a:p>
                    <a:p>
                      <a:pPr marL="0" lvl="0" indent="0" algn="l" rtl="0">
                        <a:spcBef>
                          <a:spcPts val="0"/>
                        </a:spcBef>
                        <a:spcAft>
                          <a:spcPts val="0"/>
                        </a:spcAft>
                        <a:buNone/>
                      </a:pPr>
                      <a:r>
                        <a:rPr lang="no">
                          <a:latin typeface="Nunito"/>
                          <a:ea typeface="Nunito"/>
                          <a:cs typeface="Nunito"/>
                          <a:sym typeface="Nunito"/>
                        </a:rPr>
                        <a:t>NorCP</a:t>
                      </a:r>
                      <a:endParaRPr>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b="1">
                        <a:latin typeface="Nunito"/>
                        <a:ea typeface="Nunito"/>
                        <a:cs typeface="Nunito"/>
                        <a:sym typeface="Nunito"/>
                      </a:endParaRPr>
                    </a:p>
                    <a:p>
                      <a:pPr marL="0" lvl="0" indent="0" algn="ctr" rtl="0">
                        <a:spcBef>
                          <a:spcPts val="0"/>
                        </a:spcBef>
                        <a:spcAft>
                          <a:spcPts val="0"/>
                        </a:spcAft>
                        <a:buNone/>
                      </a:pPr>
                      <a:r>
                        <a:rPr lang="no" b="1">
                          <a:latin typeface="Nunito"/>
                          <a:ea typeface="Nunito"/>
                          <a:cs typeface="Nunito"/>
                          <a:sym typeface="Nunito"/>
                        </a:rPr>
                        <a:t>4. Bias adj.     </a:t>
                      </a:r>
                      <a:endParaRPr b="1">
                        <a:latin typeface="Nunito"/>
                        <a:ea typeface="Nunito"/>
                        <a:cs typeface="Nunito"/>
                        <a:sym typeface="Nunito"/>
                      </a:endParaRPr>
                    </a:p>
                    <a:p>
                      <a:pPr marL="0" lvl="0" indent="0" algn="l" rtl="0">
                        <a:spcBef>
                          <a:spcPts val="0"/>
                        </a:spcBef>
                        <a:spcAft>
                          <a:spcPts val="0"/>
                        </a:spcAft>
                        <a:buNone/>
                      </a:pPr>
                      <a:r>
                        <a:rPr lang="no" b="1">
                          <a:latin typeface="Nunito"/>
                          <a:ea typeface="Nunito"/>
                          <a:cs typeface="Nunito"/>
                          <a:sym typeface="Nunito"/>
                        </a:rPr>
                        <a:t>         hyd.mod.</a:t>
                      </a:r>
                      <a:endParaRPr b="1">
                        <a:latin typeface="Nunito"/>
                        <a:ea typeface="Nunito"/>
                        <a:cs typeface="Nunito"/>
                        <a:sym typeface="Nunito"/>
                      </a:endParaRPr>
                    </a:p>
                    <a:p>
                      <a:pPr marL="0" lvl="0" indent="0" algn="l" rtl="0">
                        <a:spcBef>
                          <a:spcPts val="0"/>
                        </a:spcBef>
                        <a:spcAft>
                          <a:spcPts val="0"/>
                        </a:spcAft>
                        <a:buNone/>
                      </a:pPr>
                      <a:r>
                        <a:rPr lang="no" b="1">
                          <a:latin typeface="Nunito"/>
                          <a:ea typeface="Nunito"/>
                          <a:cs typeface="Nunito"/>
                          <a:sym typeface="Nunito"/>
                        </a:rPr>
                        <a:t>         1 x 1 km</a:t>
                      </a:r>
                      <a:endParaRPr b="1">
                        <a:latin typeface="Nunito"/>
                        <a:ea typeface="Nunito"/>
                        <a:cs typeface="Nunito"/>
                        <a:sym typeface="Nunito"/>
                      </a:endParaRPr>
                    </a:p>
                    <a:p>
                      <a:pPr marL="0" lvl="0" indent="0" algn="l" rtl="0">
                        <a:spcBef>
                          <a:spcPts val="0"/>
                        </a:spcBef>
                        <a:spcAft>
                          <a:spcPts val="0"/>
                        </a:spcAft>
                        <a:buNone/>
                      </a:pPr>
                      <a:endParaRPr b="1">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b="1">
                        <a:latin typeface="Nunito"/>
                        <a:ea typeface="Nunito"/>
                        <a:cs typeface="Nunito"/>
                        <a:sym typeface="Nunito"/>
                      </a:endParaRPr>
                    </a:p>
                    <a:p>
                      <a:pPr marL="0" lvl="0" indent="0" algn="ctr" rtl="0">
                        <a:spcBef>
                          <a:spcPts val="0"/>
                        </a:spcBef>
                        <a:spcAft>
                          <a:spcPts val="0"/>
                        </a:spcAft>
                        <a:buNone/>
                      </a:pPr>
                      <a:r>
                        <a:rPr lang="no" b="1">
                          <a:latin typeface="Nunito"/>
                          <a:ea typeface="Nunito"/>
                          <a:cs typeface="Nunito"/>
                          <a:sym typeface="Nunito"/>
                        </a:rPr>
                        <a:t>5. Users</a:t>
                      </a:r>
                      <a:endParaRPr b="1">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pic>
        <p:nvPicPr>
          <p:cNvPr id="187" name="Google Shape;187;p30"/>
          <p:cNvPicPr preferRelativeResize="0"/>
          <p:nvPr/>
        </p:nvPicPr>
        <p:blipFill rotWithShape="1">
          <a:blip r:embed="rId4">
            <a:alphaModFix/>
          </a:blip>
          <a:srcRect/>
          <a:stretch/>
        </p:blipFill>
        <p:spPr>
          <a:xfrm>
            <a:off x="5946500" y="1581150"/>
            <a:ext cx="1247100" cy="1301400"/>
          </a:xfrm>
          <a:prstGeom prst="rect">
            <a:avLst/>
          </a:prstGeom>
          <a:noFill/>
          <a:ln>
            <a:noFill/>
          </a:ln>
        </p:spPr>
      </p:pic>
      <p:pic>
        <p:nvPicPr>
          <p:cNvPr id="188" name="Google Shape;188;p30"/>
          <p:cNvPicPr preferRelativeResize="0"/>
          <p:nvPr/>
        </p:nvPicPr>
        <p:blipFill rotWithShape="1">
          <a:blip r:embed="rId5">
            <a:alphaModFix/>
          </a:blip>
          <a:srcRect/>
          <a:stretch/>
        </p:blipFill>
        <p:spPr>
          <a:xfrm>
            <a:off x="7458825" y="1237038"/>
            <a:ext cx="1158075" cy="1638626"/>
          </a:xfrm>
          <a:prstGeom prst="rect">
            <a:avLst/>
          </a:prstGeom>
          <a:noFill/>
          <a:ln>
            <a:noFill/>
          </a:ln>
          <a:effectLst>
            <a:outerShdw blurRad="190500" algn="tl" rotWithShape="0">
              <a:srgbClr val="000000">
                <a:alpha val="69800"/>
              </a:srgbClr>
            </a:outerShdw>
          </a:effectLst>
        </p:spPr>
      </p:pic>
      <p:pic>
        <p:nvPicPr>
          <p:cNvPr id="189" name="Google Shape;189;p30"/>
          <p:cNvPicPr preferRelativeResize="0"/>
          <p:nvPr/>
        </p:nvPicPr>
        <p:blipFill rotWithShape="1">
          <a:blip r:embed="rId6">
            <a:alphaModFix/>
          </a:blip>
          <a:srcRect/>
          <a:stretch/>
        </p:blipFill>
        <p:spPr>
          <a:xfrm>
            <a:off x="7860125" y="1621345"/>
            <a:ext cx="1158075" cy="1621304"/>
          </a:xfrm>
          <a:prstGeom prst="rect">
            <a:avLst/>
          </a:prstGeom>
          <a:noFill/>
          <a:ln>
            <a:noFill/>
          </a:ln>
          <a:effectLst>
            <a:outerShdw blurRad="292100" dist="139700" dir="2700000" algn="tl" rotWithShape="0">
              <a:srgbClr val="333333">
                <a:alpha val="64709"/>
              </a:srgbClr>
            </a:outerShdw>
          </a:effectLst>
        </p:spPr>
      </p:pic>
      <p:sp>
        <p:nvSpPr>
          <p:cNvPr id="190" name="Google Shape;190;p30"/>
          <p:cNvSpPr txBox="1"/>
          <p:nvPr/>
        </p:nvSpPr>
        <p:spPr>
          <a:xfrm>
            <a:off x="7268000" y="4193075"/>
            <a:ext cx="1803000" cy="3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900"/>
              <a:t>Fig: Oskar Landgren,</a:t>
            </a:r>
            <a:endParaRPr sz="900"/>
          </a:p>
          <a:p>
            <a:pPr marL="0" lvl="0" indent="0" algn="l" rtl="0">
              <a:spcBef>
                <a:spcPts val="0"/>
              </a:spcBef>
              <a:spcAft>
                <a:spcPts val="0"/>
              </a:spcAft>
              <a:buNone/>
            </a:pPr>
            <a:r>
              <a:rPr lang="no" sz="900"/>
              <a:t>Modified by Anita Dyrrdal</a:t>
            </a:r>
            <a:endParaRPr sz="900"/>
          </a:p>
        </p:txBody>
      </p:sp>
      <p:sp>
        <p:nvSpPr>
          <p:cNvPr id="191" name="Google Shape;191;p30"/>
          <p:cNvSpPr/>
          <p:nvPr/>
        </p:nvSpPr>
        <p:spPr>
          <a:xfrm>
            <a:off x="2965125" y="1393700"/>
            <a:ext cx="3668100" cy="124200"/>
          </a:xfrm>
          <a:prstGeom prst="uturnArrow">
            <a:avLst>
              <a:gd name="adj1" fmla="val 25000"/>
              <a:gd name="adj2" fmla="val 25000"/>
              <a:gd name="adj3" fmla="val 25000"/>
              <a:gd name="adj4" fmla="val 43750"/>
              <a:gd name="adj5" fmla="val 75000"/>
            </a:avLst>
          </a:prstGeom>
          <a:solidFill>
            <a:srgbClr val="336633"/>
          </a:solidFill>
          <a:ln w="9525" cap="flat" cmpd="sng">
            <a:solidFill>
              <a:srgbClr val="3366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p:cNvSpPr txBox="1"/>
          <p:nvPr/>
        </p:nvSpPr>
        <p:spPr>
          <a:xfrm>
            <a:off x="3047925" y="1063775"/>
            <a:ext cx="350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a:t>Empirical statistical downscaling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o">
                <a:solidFill>
                  <a:srgbClr val="336633"/>
                </a:solidFill>
              </a:rPr>
              <a:t>NCCS is</a:t>
            </a:r>
            <a:endParaRPr>
              <a:solidFill>
                <a:srgbClr val="336633"/>
              </a:solidFill>
            </a:endParaRPr>
          </a:p>
        </p:txBody>
      </p:sp>
      <p:sp>
        <p:nvSpPr>
          <p:cNvPr id="91" name="Google Shape;91;p20"/>
          <p:cNvSpPr txBox="1">
            <a:spLocks noGrp="1"/>
          </p:cNvSpPr>
          <p:nvPr>
            <p:ph type="body" idx="1"/>
          </p:nvPr>
        </p:nvSpPr>
        <p:spPr>
          <a:xfrm>
            <a:off x="457200" y="1200151"/>
            <a:ext cx="8229600" cy="3394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no"/>
              <a:t>a collaboration between</a:t>
            </a:r>
            <a:endParaRPr/>
          </a:p>
          <a:p>
            <a:pPr marL="457200" lvl="0" indent="-342900" algn="l" rtl="0">
              <a:spcBef>
                <a:spcPts val="360"/>
              </a:spcBef>
              <a:spcAft>
                <a:spcPts val="0"/>
              </a:spcAft>
              <a:buSzPts val="1800"/>
              <a:buChar char="•"/>
            </a:pPr>
            <a:r>
              <a:rPr lang="no"/>
              <a:t>MET Norway </a:t>
            </a:r>
            <a:r>
              <a:rPr lang="no">
                <a:solidFill>
                  <a:srgbClr val="7F7F7F"/>
                </a:solidFill>
              </a:rPr>
              <a:t>(member of CIENS)</a:t>
            </a:r>
            <a:endParaRPr>
              <a:solidFill>
                <a:srgbClr val="7F7F7F"/>
              </a:solidFill>
            </a:endParaRPr>
          </a:p>
          <a:p>
            <a:pPr marL="457200" lvl="0" indent="-342900" algn="l" rtl="0">
              <a:spcBef>
                <a:spcPts val="0"/>
              </a:spcBef>
              <a:spcAft>
                <a:spcPts val="0"/>
              </a:spcAft>
              <a:buSzPts val="1800"/>
              <a:buChar char="•"/>
            </a:pPr>
            <a:r>
              <a:rPr lang="no"/>
              <a:t>Norwegian Water Resources and Energy directorate (NVE)</a:t>
            </a:r>
            <a:endParaRPr/>
          </a:p>
          <a:p>
            <a:pPr marL="457200" lvl="0" indent="-342900" algn="l" rtl="0">
              <a:spcBef>
                <a:spcPts val="0"/>
              </a:spcBef>
              <a:spcAft>
                <a:spcPts val="0"/>
              </a:spcAft>
              <a:buSzPts val="1800"/>
              <a:buChar char="•"/>
            </a:pPr>
            <a:r>
              <a:rPr lang="no"/>
              <a:t>NORCE Norwegian Research Centre</a:t>
            </a:r>
            <a:endParaRPr/>
          </a:p>
          <a:p>
            <a:pPr marL="457200" lvl="0" indent="-342900" algn="l" rtl="0">
              <a:spcBef>
                <a:spcPts val="0"/>
              </a:spcBef>
              <a:spcAft>
                <a:spcPts val="0"/>
              </a:spcAft>
              <a:buSzPts val="1800"/>
              <a:buChar char="•"/>
            </a:pPr>
            <a:r>
              <a:rPr lang="no"/>
              <a:t>Bjerknes Centre for Climate Research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o">
                <a:solidFill>
                  <a:srgbClr val="336633"/>
                </a:solidFill>
              </a:rPr>
              <a:t>Who are our users?</a:t>
            </a:r>
            <a:endParaRPr>
              <a:solidFill>
                <a:srgbClr val="336633"/>
              </a:solidFill>
            </a:endParaRPr>
          </a:p>
        </p:txBody>
      </p:sp>
      <p:sp>
        <p:nvSpPr>
          <p:cNvPr id="97" name="Google Shape;97;p21"/>
          <p:cNvSpPr txBox="1">
            <a:spLocks noGrp="1"/>
          </p:cNvSpPr>
          <p:nvPr>
            <p:ph type="body" idx="1"/>
          </p:nvPr>
        </p:nvSpPr>
        <p:spPr>
          <a:xfrm>
            <a:off x="457200" y="1200151"/>
            <a:ext cx="8229600" cy="3394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no" sz="3000" b="1"/>
              <a:t>Norwegian Environment Agency</a:t>
            </a:r>
            <a:endParaRPr sz="3000"/>
          </a:p>
          <a:p>
            <a:pPr marL="254000" lvl="0" indent="-292100" algn="l" rtl="0">
              <a:spcBef>
                <a:spcPts val="0"/>
              </a:spcBef>
              <a:spcAft>
                <a:spcPts val="0"/>
              </a:spcAft>
              <a:buSzPts val="2800"/>
              <a:buChar char="•"/>
            </a:pPr>
            <a:r>
              <a:rPr lang="no" sz="2800"/>
              <a:t>Authorities on national, regional and local level</a:t>
            </a:r>
            <a:endParaRPr sz="2800"/>
          </a:p>
          <a:p>
            <a:pPr marL="558800" lvl="1" indent="-279400" algn="l" rtl="0">
              <a:spcBef>
                <a:spcPts val="0"/>
              </a:spcBef>
              <a:spcAft>
                <a:spcPts val="0"/>
              </a:spcAft>
              <a:buSzPts val="2800"/>
              <a:buChar char="–"/>
            </a:pPr>
            <a:r>
              <a:rPr lang="no"/>
              <a:t>Municipalities, consultants </a:t>
            </a:r>
            <a:endParaRPr/>
          </a:p>
          <a:p>
            <a:pPr marL="254000" lvl="0" indent="-292100" algn="l" rtl="0">
              <a:spcBef>
                <a:spcPts val="360"/>
              </a:spcBef>
              <a:spcAft>
                <a:spcPts val="0"/>
              </a:spcAft>
              <a:buSzPts val="2800"/>
              <a:buChar char="•"/>
            </a:pPr>
            <a:r>
              <a:rPr lang="no" sz="2800"/>
              <a:t>Sectoral decision makers</a:t>
            </a:r>
            <a:endParaRPr sz="2800"/>
          </a:p>
          <a:p>
            <a:pPr marL="254000" lvl="0" indent="-292100" algn="l" rtl="0">
              <a:spcBef>
                <a:spcPts val="360"/>
              </a:spcBef>
              <a:spcAft>
                <a:spcPts val="0"/>
              </a:spcAft>
              <a:buSzPts val="2800"/>
              <a:buChar char="•"/>
            </a:pPr>
            <a:r>
              <a:rPr lang="no" sz="2800"/>
              <a:t>Infrastructure owners</a:t>
            </a:r>
            <a:endParaRPr sz="2800"/>
          </a:p>
          <a:p>
            <a:pPr marL="254000" lvl="0" indent="-292100" algn="l" rtl="0">
              <a:spcBef>
                <a:spcPts val="400"/>
              </a:spcBef>
              <a:spcAft>
                <a:spcPts val="0"/>
              </a:spcAft>
              <a:buSzPts val="2800"/>
              <a:buChar char="•"/>
            </a:pPr>
            <a:r>
              <a:rPr lang="no" sz="2800"/>
              <a:t>Impact research</a:t>
            </a:r>
            <a:endParaRPr sz="2800"/>
          </a:p>
          <a:p>
            <a:pPr marL="254000" lvl="0" indent="-292100" algn="l" rtl="0">
              <a:spcBef>
                <a:spcPts val="400"/>
              </a:spcBef>
              <a:spcAft>
                <a:spcPts val="0"/>
              </a:spcAft>
              <a:buSzPts val="2800"/>
              <a:buChar char="•"/>
            </a:pPr>
            <a:r>
              <a:rPr lang="no" sz="2800"/>
              <a:t>General public</a:t>
            </a:r>
            <a:endParaRPr sz="2800"/>
          </a:p>
          <a:p>
            <a:pPr marL="0" lvl="0" indent="0" algn="l" rtl="0">
              <a:spcBef>
                <a:spcPts val="36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o">
                <a:solidFill>
                  <a:srgbClr val="336633"/>
                </a:solidFill>
              </a:rPr>
              <a:t>Climate projections for Norway</a:t>
            </a:r>
            <a:endParaRPr>
              <a:solidFill>
                <a:srgbClr val="336633"/>
              </a:solidFill>
            </a:endParaRPr>
          </a:p>
        </p:txBody>
      </p:sp>
      <p:sp>
        <p:nvSpPr>
          <p:cNvPr id="103" name="Google Shape;103;p22"/>
          <p:cNvSpPr txBox="1">
            <a:spLocks noGrp="1"/>
          </p:cNvSpPr>
          <p:nvPr>
            <p:ph type="body" idx="1"/>
          </p:nvPr>
        </p:nvSpPr>
        <p:spPr>
          <a:xfrm>
            <a:off x="457200" y="1581151"/>
            <a:ext cx="8229600" cy="3394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04" name="Google Shape;104;p22"/>
          <p:cNvPicPr preferRelativeResize="0"/>
          <p:nvPr/>
        </p:nvPicPr>
        <p:blipFill>
          <a:blip r:embed="rId3">
            <a:alphaModFix/>
          </a:blip>
          <a:stretch>
            <a:fillRect/>
          </a:stretch>
        </p:blipFill>
        <p:spPr>
          <a:xfrm>
            <a:off x="310240" y="1513700"/>
            <a:ext cx="8452760" cy="1972624"/>
          </a:xfrm>
          <a:prstGeom prst="rect">
            <a:avLst/>
          </a:prstGeom>
          <a:noFill/>
          <a:ln>
            <a:noFill/>
          </a:ln>
        </p:spPr>
      </p:pic>
      <p:graphicFrame>
        <p:nvGraphicFramePr>
          <p:cNvPr id="105" name="Google Shape;105;p22"/>
          <p:cNvGraphicFramePr/>
          <p:nvPr/>
        </p:nvGraphicFramePr>
        <p:xfrm>
          <a:off x="310250" y="3048959"/>
          <a:ext cx="8452750" cy="1249650"/>
        </p:xfrm>
        <a:graphic>
          <a:graphicData uri="http://schemas.openxmlformats.org/drawingml/2006/table">
            <a:tbl>
              <a:tblPr>
                <a:noFill/>
                <a:tableStyleId>{E3C6352F-97E9-4FB3-81EF-149855FBBBB1}</a:tableStyleId>
              </a:tblPr>
              <a:tblGrid>
                <a:gridCol w="2093850">
                  <a:extLst>
                    <a:ext uri="{9D8B030D-6E8A-4147-A177-3AD203B41FA5}">
                      <a16:colId xmlns:a16="http://schemas.microsoft.com/office/drawing/2014/main" val="20000"/>
                    </a:ext>
                  </a:extLst>
                </a:gridCol>
                <a:gridCol w="1802925">
                  <a:extLst>
                    <a:ext uri="{9D8B030D-6E8A-4147-A177-3AD203B41FA5}">
                      <a16:colId xmlns:a16="http://schemas.microsoft.com/office/drawing/2014/main" val="20001"/>
                    </a:ext>
                  </a:extLst>
                </a:gridCol>
                <a:gridCol w="1531900">
                  <a:extLst>
                    <a:ext uri="{9D8B030D-6E8A-4147-A177-3AD203B41FA5}">
                      <a16:colId xmlns:a16="http://schemas.microsoft.com/office/drawing/2014/main" val="20002"/>
                    </a:ext>
                  </a:extLst>
                </a:gridCol>
                <a:gridCol w="1584750">
                  <a:extLst>
                    <a:ext uri="{9D8B030D-6E8A-4147-A177-3AD203B41FA5}">
                      <a16:colId xmlns:a16="http://schemas.microsoft.com/office/drawing/2014/main" val="20003"/>
                    </a:ext>
                  </a:extLst>
                </a:gridCol>
                <a:gridCol w="1439325">
                  <a:extLst>
                    <a:ext uri="{9D8B030D-6E8A-4147-A177-3AD203B41FA5}">
                      <a16:colId xmlns:a16="http://schemas.microsoft.com/office/drawing/2014/main" val="20004"/>
                    </a:ext>
                  </a:extLst>
                </a:gridCol>
              </a:tblGrid>
              <a:tr h="1098050">
                <a:tc>
                  <a:txBody>
                    <a:bodyPr/>
                    <a:lstStyle/>
                    <a:p>
                      <a:pPr marL="0" lvl="0" indent="0" algn="l" rtl="0">
                        <a:spcBef>
                          <a:spcPts val="0"/>
                        </a:spcBef>
                        <a:spcAft>
                          <a:spcPts val="0"/>
                        </a:spcAft>
                        <a:buNone/>
                      </a:pPr>
                      <a:endParaRPr b="1">
                        <a:latin typeface="Nunito"/>
                        <a:ea typeface="Nunito"/>
                        <a:cs typeface="Nunito"/>
                        <a:sym typeface="Nunito"/>
                      </a:endParaRPr>
                    </a:p>
                    <a:p>
                      <a:pPr marL="0" lvl="0" indent="0" algn="l" rtl="0">
                        <a:spcBef>
                          <a:spcPts val="0"/>
                        </a:spcBef>
                        <a:spcAft>
                          <a:spcPts val="0"/>
                        </a:spcAft>
                        <a:buNone/>
                      </a:pPr>
                      <a:r>
                        <a:rPr lang="no" b="1">
                          <a:latin typeface="Nunito"/>
                          <a:ea typeface="Nunito"/>
                          <a:cs typeface="Nunito"/>
                          <a:sym typeface="Nunito"/>
                        </a:rPr>
                        <a:t>1. Emission scenario</a:t>
                      </a:r>
                      <a:endParaRPr b="1">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latin typeface="Nunito"/>
                        <a:ea typeface="Nunito"/>
                        <a:cs typeface="Nunito"/>
                        <a:sym typeface="Nunito"/>
                      </a:endParaRPr>
                    </a:p>
                    <a:p>
                      <a:pPr marL="0" lvl="0" indent="0" algn="l" rtl="0">
                        <a:spcBef>
                          <a:spcPts val="0"/>
                        </a:spcBef>
                        <a:spcAft>
                          <a:spcPts val="0"/>
                        </a:spcAft>
                        <a:buNone/>
                      </a:pPr>
                      <a:r>
                        <a:rPr lang="no" b="1">
                          <a:latin typeface="Nunito"/>
                          <a:ea typeface="Nunito"/>
                          <a:cs typeface="Nunito"/>
                          <a:sym typeface="Nunito"/>
                        </a:rPr>
                        <a:t>2. Global climate models</a:t>
                      </a:r>
                      <a:endParaRPr b="1">
                        <a:latin typeface="Nunito"/>
                        <a:ea typeface="Nunito"/>
                        <a:cs typeface="Nunito"/>
                        <a:sym typeface="Nunito"/>
                      </a:endParaRPr>
                    </a:p>
                    <a:p>
                      <a:pPr marL="0" lvl="0" indent="0" algn="l" rtl="0">
                        <a:spcBef>
                          <a:spcPts val="0"/>
                        </a:spcBef>
                        <a:spcAft>
                          <a:spcPts val="0"/>
                        </a:spcAft>
                        <a:buNone/>
                      </a:pPr>
                      <a:endParaRPr b="1">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b="1">
                        <a:latin typeface="Nunito"/>
                        <a:ea typeface="Nunito"/>
                        <a:cs typeface="Nunito"/>
                        <a:sym typeface="Nunito"/>
                      </a:endParaRPr>
                    </a:p>
                    <a:p>
                      <a:pPr marL="0" lvl="0" indent="0" algn="l" rtl="0">
                        <a:spcBef>
                          <a:spcPts val="0"/>
                        </a:spcBef>
                        <a:spcAft>
                          <a:spcPts val="0"/>
                        </a:spcAft>
                        <a:buNone/>
                      </a:pPr>
                      <a:r>
                        <a:rPr lang="no" b="1">
                          <a:latin typeface="Nunito"/>
                          <a:ea typeface="Nunito"/>
                          <a:cs typeface="Nunito"/>
                          <a:sym typeface="Nunito"/>
                        </a:rPr>
                        <a:t>3. Regional climate models</a:t>
                      </a:r>
                      <a:endParaRPr b="1">
                        <a:latin typeface="Nunito"/>
                        <a:ea typeface="Nunito"/>
                        <a:cs typeface="Nunito"/>
                        <a:sym typeface="Nunito"/>
                      </a:endParaRPr>
                    </a:p>
                    <a:p>
                      <a:pPr marL="0" lvl="0" indent="0" algn="l" rtl="0">
                        <a:spcBef>
                          <a:spcPts val="0"/>
                        </a:spcBef>
                        <a:spcAft>
                          <a:spcPts val="0"/>
                        </a:spcAft>
                        <a:buNone/>
                      </a:pPr>
                      <a:endParaRPr b="1">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b="1">
                        <a:latin typeface="Nunito"/>
                        <a:ea typeface="Nunito"/>
                        <a:cs typeface="Nunito"/>
                        <a:sym typeface="Nunito"/>
                      </a:endParaRPr>
                    </a:p>
                    <a:p>
                      <a:pPr marL="0" lvl="0" indent="0" algn="ctr" rtl="0">
                        <a:spcBef>
                          <a:spcPts val="0"/>
                        </a:spcBef>
                        <a:spcAft>
                          <a:spcPts val="0"/>
                        </a:spcAft>
                        <a:buNone/>
                      </a:pPr>
                      <a:r>
                        <a:rPr lang="no" b="1">
                          <a:latin typeface="Nunito"/>
                          <a:ea typeface="Nunito"/>
                          <a:cs typeface="Nunito"/>
                          <a:sym typeface="Nunito"/>
                        </a:rPr>
                        <a:t>4. Bias adj.     </a:t>
                      </a:r>
                      <a:endParaRPr b="1">
                        <a:latin typeface="Nunito"/>
                        <a:ea typeface="Nunito"/>
                        <a:cs typeface="Nunito"/>
                        <a:sym typeface="Nunito"/>
                      </a:endParaRPr>
                    </a:p>
                    <a:p>
                      <a:pPr marL="0" lvl="0" indent="0" algn="l" rtl="0">
                        <a:spcBef>
                          <a:spcPts val="0"/>
                        </a:spcBef>
                        <a:spcAft>
                          <a:spcPts val="0"/>
                        </a:spcAft>
                        <a:buNone/>
                      </a:pPr>
                      <a:r>
                        <a:rPr lang="no" b="1">
                          <a:latin typeface="Nunito"/>
                          <a:ea typeface="Nunito"/>
                          <a:cs typeface="Nunito"/>
                          <a:sym typeface="Nunito"/>
                        </a:rPr>
                        <a:t>         hyd.mod.</a:t>
                      </a:r>
                      <a:endParaRPr b="1">
                        <a:latin typeface="Nunito"/>
                        <a:ea typeface="Nunito"/>
                        <a:cs typeface="Nunito"/>
                        <a:sym typeface="Nunito"/>
                      </a:endParaRPr>
                    </a:p>
                    <a:p>
                      <a:pPr marL="0" lvl="0" indent="0" algn="l" rtl="0">
                        <a:spcBef>
                          <a:spcPts val="0"/>
                        </a:spcBef>
                        <a:spcAft>
                          <a:spcPts val="0"/>
                        </a:spcAft>
                        <a:buNone/>
                      </a:pPr>
                      <a:r>
                        <a:rPr lang="no" b="1">
                          <a:latin typeface="Nunito"/>
                          <a:ea typeface="Nunito"/>
                          <a:cs typeface="Nunito"/>
                          <a:sym typeface="Nunito"/>
                        </a:rPr>
                        <a:t>         1 x 1 km</a:t>
                      </a:r>
                      <a:endParaRPr b="1">
                        <a:latin typeface="Nunito"/>
                        <a:ea typeface="Nunito"/>
                        <a:cs typeface="Nunito"/>
                        <a:sym typeface="Nunito"/>
                      </a:endParaRPr>
                    </a:p>
                    <a:p>
                      <a:pPr marL="0" lvl="0" indent="0" algn="l" rtl="0">
                        <a:spcBef>
                          <a:spcPts val="0"/>
                        </a:spcBef>
                        <a:spcAft>
                          <a:spcPts val="0"/>
                        </a:spcAft>
                        <a:buNone/>
                      </a:pPr>
                      <a:endParaRPr b="1">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b="1">
                        <a:latin typeface="Nunito"/>
                        <a:ea typeface="Nunito"/>
                        <a:cs typeface="Nunito"/>
                        <a:sym typeface="Nunito"/>
                      </a:endParaRPr>
                    </a:p>
                    <a:p>
                      <a:pPr marL="0" lvl="0" indent="0" algn="ctr" rtl="0">
                        <a:spcBef>
                          <a:spcPts val="0"/>
                        </a:spcBef>
                        <a:spcAft>
                          <a:spcPts val="0"/>
                        </a:spcAft>
                        <a:buNone/>
                      </a:pPr>
                      <a:r>
                        <a:rPr lang="no" b="1">
                          <a:latin typeface="Nunito"/>
                          <a:ea typeface="Nunito"/>
                          <a:cs typeface="Nunito"/>
                          <a:sym typeface="Nunito"/>
                        </a:rPr>
                        <a:t>5. Users</a:t>
                      </a:r>
                      <a:endParaRPr b="1">
                        <a:latin typeface="Nunito"/>
                        <a:ea typeface="Nunito"/>
                        <a:cs typeface="Nunito"/>
                        <a:sym typeface="Nuni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pic>
        <p:nvPicPr>
          <p:cNvPr id="106" name="Google Shape;106;p22"/>
          <p:cNvPicPr preferRelativeResize="0"/>
          <p:nvPr/>
        </p:nvPicPr>
        <p:blipFill rotWithShape="1">
          <a:blip r:embed="rId4">
            <a:alphaModFix/>
          </a:blip>
          <a:srcRect/>
          <a:stretch/>
        </p:blipFill>
        <p:spPr>
          <a:xfrm>
            <a:off x="5946500" y="1581150"/>
            <a:ext cx="1247100" cy="1301400"/>
          </a:xfrm>
          <a:prstGeom prst="rect">
            <a:avLst/>
          </a:prstGeom>
          <a:noFill/>
          <a:ln>
            <a:noFill/>
          </a:ln>
        </p:spPr>
      </p:pic>
      <p:pic>
        <p:nvPicPr>
          <p:cNvPr id="107" name="Google Shape;107;p22"/>
          <p:cNvPicPr preferRelativeResize="0"/>
          <p:nvPr/>
        </p:nvPicPr>
        <p:blipFill rotWithShape="1">
          <a:blip r:embed="rId5">
            <a:alphaModFix/>
          </a:blip>
          <a:srcRect/>
          <a:stretch/>
        </p:blipFill>
        <p:spPr>
          <a:xfrm>
            <a:off x="7458825" y="1237038"/>
            <a:ext cx="1158075" cy="1638626"/>
          </a:xfrm>
          <a:prstGeom prst="rect">
            <a:avLst/>
          </a:prstGeom>
          <a:noFill/>
          <a:ln>
            <a:noFill/>
          </a:ln>
          <a:effectLst>
            <a:outerShdw blurRad="190500" algn="tl" rotWithShape="0">
              <a:srgbClr val="000000">
                <a:alpha val="69800"/>
              </a:srgbClr>
            </a:outerShdw>
          </a:effectLst>
        </p:spPr>
      </p:pic>
      <p:pic>
        <p:nvPicPr>
          <p:cNvPr id="108" name="Google Shape;108;p22"/>
          <p:cNvPicPr preferRelativeResize="0"/>
          <p:nvPr/>
        </p:nvPicPr>
        <p:blipFill rotWithShape="1">
          <a:blip r:embed="rId6">
            <a:alphaModFix/>
          </a:blip>
          <a:srcRect/>
          <a:stretch/>
        </p:blipFill>
        <p:spPr>
          <a:xfrm>
            <a:off x="7860125" y="1621345"/>
            <a:ext cx="1158075" cy="1621304"/>
          </a:xfrm>
          <a:prstGeom prst="rect">
            <a:avLst/>
          </a:prstGeom>
          <a:noFill/>
          <a:ln>
            <a:noFill/>
          </a:ln>
          <a:effectLst>
            <a:outerShdw blurRad="292100" dist="139700" dir="2700000" algn="tl" rotWithShape="0">
              <a:srgbClr val="333333">
                <a:alpha val="64709"/>
              </a:srgbClr>
            </a:outerShdw>
          </a:effectLst>
        </p:spPr>
      </p:pic>
      <p:sp>
        <p:nvSpPr>
          <p:cNvPr id="109" name="Google Shape;109;p22"/>
          <p:cNvSpPr txBox="1"/>
          <p:nvPr/>
        </p:nvSpPr>
        <p:spPr>
          <a:xfrm>
            <a:off x="7268000" y="4193075"/>
            <a:ext cx="1803000" cy="3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 sz="900"/>
              <a:t>Fig: Oskar Landgren,</a:t>
            </a:r>
            <a:endParaRPr sz="900"/>
          </a:p>
          <a:p>
            <a:pPr marL="0" lvl="0" indent="0" algn="l" rtl="0">
              <a:spcBef>
                <a:spcPts val="0"/>
              </a:spcBef>
              <a:spcAft>
                <a:spcPts val="0"/>
              </a:spcAft>
              <a:buNone/>
            </a:pPr>
            <a:r>
              <a:rPr lang="no" sz="900"/>
              <a:t>Modified by Anita Dyrrdal</a:t>
            </a:r>
            <a:endParaRPr sz="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o">
                <a:solidFill>
                  <a:srgbClr val="336633"/>
                </a:solidFill>
              </a:rPr>
              <a:t>Climate in Norway 2100</a:t>
            </a:r>
            <a:endParaRPr>
              <a:solidFill>
                <a:srgbClr val="336633"/>
              </a:solidFill>
            </a:endParaRPr>
          </a:p>
        </p:txBody>
      </p:sp>
      <p:sp>
        <p:nvSpPr>
          <p:cNvPr id="115" name="Google Shape;115;p23"/>
          <p:cNvSpPr txBox="1">
            <a:spLocks noGrp="1"/>
          </p:cNvSpPr>
          <p:nvPr>
            <p:ph type="body" idx="1"/>
          </p:nvPr>
        </p:nvSpPr>
        <p:spPr>
          <a:xfrm>
            <a:off x="2841025" y="1213950"/>
            <a:ext cx="5845800" cy="3394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no"/>
              <a:t>Historical and future development in climate and hydrology, and the effect on natural hazards</a:t>
            </a:r>
            <a:endParaRPr/>
          </a:p>
          <a:p>
            <a:pPr marL="457200" lvl="0" indent="-342900" algn="l" rtl="0">
              <a:spcBef>
                <a:spcPts val="360"/>
              </a:spcBef>
              <a:spcAft>
                <a:spcPts val="0"/>
              </a:spcAft>
              <a:buSzPts val="1800"/>
              <a:buChar char="•"/>
            </a:pPr>
            <a:r>
              <a:rPr lang="no"/>
              <a:t>Launch of 3rd version in 2024/25</a:t>
            </a:r>
            <a:endParaRPr/>
          </a:p>
        </p:txBody>
      </p:sp>
      <p:pic>
        <p:nvPicPr>
          <p:cNvPr id="116" name="Google Shape;116;p23"/>
          <p:cNvPicPr preferRelativeResize="0"/>
          <p:nvPr/>
        </p:nvPicPr>
        <p:blipFill rotWithShape="1">
          <a:blip r:embed="rId3">
            <a:alphaModFix/>
          </a:blip>
          <a:srcRect/>
          <a:stretch/>
        </p:blipFill>
        <p:spPr>
          <a:xfrm>
            <a:off x="360675" y="1324748"/>
            <a:ext cx="2251225" cy="3185401"/>
          </a:xfrm>
          <a:prstGeom prst="rect">
            <a:avLst/>
          </a:prstGeom>
          <a:noFill/>
          <a:ln>
            <a:noFill/>
          </a:ln>
          <a:effectLst>
            <a:outerShdw blurRad="190500" algn="tl" rotWithShape="0">
              <a:srgbClr val="000000">
                <a:alpha val="698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subTitle" idx="1"/>
          </p:nvPr>
        </p:nvSpPr>
        <p:spPr>
          <a:xfrm>
            <a:off x="1371600" y="2762250"/>
            <a:ext cx="6400800" cy="13146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endParaRPr/>
          </a:p>
        </p:txBody>
      </p:sp>
      <p:pic>
        <p:nvPicPr>
          <p:cNvPr id="122" name="Google Shape;122;p24"/>
          <p:cNvPicPr preferRelativeResize="0"/>
          <p:nvPr/>
        </p:nvPicPr>
        <p:blipFill rotWithShape="1">
          <a:blip r:embed="rId3">
            <a:alphaModFix/>
          </a:blip>
          <a:srcRect/>
          <a:stretch/>
        </p:blipFill>
        <p:spPr>
          <a:xfrm>
            <a:off x="285127" y="944401"/>
            <a:ext cx="2098399" cy="2969142"/>
          </a:xfrm>
          <a:prstGeom prst="rect">
            <a:avLst/>
          </a:prstGeom>
          <a:noFill/>
          <a:ln>
            <a:noFill/>
          </a:ln>
          <a:effectLst>
            <a:outerShdw blurRad="190500" algn="tl" rotWithShape="0">
              <a:srgbClr val="000000">
                <a:alpha val="69800"/>
              </a:srgbClr>
            </a:outerShdw>
          </a:effectLst>
        </p:spPr>
      </p:pic>
      <p:pic>
        <p:nvPicPr>
          <p:cNvPr id="123" name="Google Shape;123;p24"/>
          <p:cNvPicPr preferRelativeResize="0"/>
          <p:nvPr/>
        </p:nvPicPr>
        <p:blipFill rotWithShape="1">
          <a:blip r:embed="rId4">
            <a:alphaModFix/>
          </a:blip>
          <a:srcRect/>
          <a:stretch/>
        </p:blipFill>
        <p:spPr>
          <a:xfrm>
            <a:off x="1625774" y="1554001"/>
            <a:ext cx="2124674" cy="2965798"/>
          </a:xfrm>
          <a:prstGeom prst="rect">
            <a:avLst/>
          </a:prstGeom>
          <a:noFill/>
          <a:ln>
            <a:noFill/>
          </a:ln>
          <a:effectLst>
            <a:outerShdw blurRad="292100" dist="139700" dir="2700000" algn="tl" rotWithShape="0">
              <a:srgbClr val="333333">
                <a:alpha val="64709"/>
              </a:srgbClr>
            </a:outerShdw>
          </a:effectLst>
        </p:spPr>
      </p:pic>
      <p:pic>
        <p:nvPicPr>
          <p:cNvPr id="124" name="Google Shape;124;p24"/>
          <p:cNvPicPr preferRelativeResize="0"/>
          <p:nvPr/>
        </p:nvPicPr>
        <p:blipFill rotWithShape="1">
          <a:blip r:embed="rId5">
            <a:alphaModFix/>
          </a:blip>
          <a:srcRect/>
          <a:stretch/>
        </p:blipFill>
        <p:spPr>
          <a:xfrm>
            <a:off x="5136704" y="1004046"/>
            <a:ext cx="2117776" cy="2977432"/>
          </a:xfrm>
          <a:prstGeom prst="rect">
            <a:avLst/>
          </a:prstGeom>
          <a:noFill/>
          <a:ln>
            <a:noFill/>
          </a:ln>
          <a:effectLst>
            <a:outerShdw blurRad="292100" dist="139700" dir="2700000" algn="tl" rotWithShape="0">
              <a:srgbClr val="333333">
                <a:alpha val="64709"/>
              </a:srgbClr>
            </a:outerShdw>
          </a:effectLst>
        </p:spPr>
      </p:pic>
      <p:pic>
        <p:nvPicPr>
          <p:cNvPr id="125" name="Google Shape;125;p24"/>
          <p:cNvPicPr preferRelativeResize="0"/>
          <p:nvPr/>
        </p:nvPicPr>
        <p:blipFill rotWithShape="1">
          <a:blip r:embed="rId6">
            <a:alphaModFix/>
          </a:blip>
          <a:srcRect/>
          <a:stretch/>
        </p:blipFill>
        <p:spPr>
          <a:xfrm>
            <a:off x="5619960" y="1117433"/>
            <a:ext cx="2128994" cy="2977434"/>
          </a:xfrm>
          <a:prstGeom prst="rect">
            <a:avLst/>
          </a:prstGeom>
          <a:noFill/>
          <a:ln>
            <a:noFill/>
          </a:ln>
          <a:effectLst>
            <a:outerShdw blurRad="292100" dist="139700" dir="2700000" algn="tl" rotWithShape="0">
              <a:srgbClr val="333333">
                <a:alpha val="64709"/>
              </a:srgbClr>
            </a:outerShdw>
          </a:effectLst>
        </p:spPr>
      </p:pic>
      <p:pic>
        <p:nvPicPr>
          <p:cNvPr id="126" name="Google Shape;126;p24"/>
          <p:cNvPicPr preferRelativeResize="0"/>
          <p:nvPr/>
        </p:nvPicPr>
        <p:blipFill rotWithShape="1">
          <a:blip r:embed="rId7">
            <a:alphaModFix/>
          </a:blip>
          <a:srcRect/>
          <a:stretch/>
        </p:blipFill>
        <p:spPr>
          <a:xfrm>
            <a:off x="6080250" y="1264036"/>
            <a:ext cx="2124673" cy="3015052"/>
          </a:xfrm>
          <a:prstGeom prst="rect">
            <a:avLst/>
          </a:prstGeom>
          <a:noFill/>
          <a:ln>
            <a:noFill/>
          </a:ln>
          <a:effectLst>
            <a:outerShdw blurRad="292100" dist="139700" dir="2700000" algn="tl" rotWithShape="0">
              <a:srgbClr val="333333">
                <a:alpha val="64709"/>
              </a:srgbClr>
            </a:outerShdw>
          </a:effectLst>
        </p:spPr>
      </p:pic>
      <p:pic>
        <p:nvPicPr>
          <p:cNvPr id="127" name="Google Shape;127;p24"/>
          <p:cNvPicPr preferRelativeResize="0"/>
          <p:nvPr/>
        </p:nvPicPr>
        <p:blipFill rotWithShape="1">
          <a:blip r:embed="rId8">
            <a:alphaModFix/>
          </a:blip>
          <a:srcRect/>
          <a:stretch/>
        </p:blipFill>
        <p:spPr>
          <a:xfrm>
            <a:off x="6530990" y="1434088"/>
            <a:ext cx="2134225" cy="2984744"/>
          </a:xfrm>
          <a:prstGeom prst="rect">
            <a:avLst/>
          </a:prstGeom>
          <a:noFill/>
          <a:ln>
            <a:noFill/>
          </a:ln>
          <a:effectLst>
            <a:outerShdw blurRad="292100" dist="139700" dir="2700000" algn="tl" rotWithShape="0">
              <a:srgbClr val="333333">
                <a:alpha val="64709"/>
              </a:srgbClr>
            </a:outerShdw>
          </a:effectLst>
        </p:spPr>
      </p:pic>
      <p:pic>
        <p:nvPicPr>
          <p:cNvPr id="128" name="Google Shape;128;p24"/>
          <p:cNvPicPr preferRelativeResize="0"/>
          <p:nvPr/>
        </p:nvPicPr>
        <p:blipFill rotWithShape="1">
          <a:blip r:embed="rId9">
            <a:alphaModFix/>
          </a:blip>
          <a:srcRect/>
          <a:stretch/>
        </p:blipFill>
        <p:spPr>
          <a:xfrm>
            <a:off x="7017549" y="1600845"/>
            <a:ext cx="2098405" cy="2942630"/>
          </a:xfrm>
          <a:prstGeom prst="rect">
            <a:avLst/>
          </a:prstGeom>
          <a:noFill/>
          <a:ln>
            <a:noFill/>
          </a:ln>
          <a:effectLst>
            <a:outerShdw blurRad="292100" dist="139700" dir="2700000" algn="tl" rotWithShape="0">
              <a:srgbClr val="333333">
                <a:alpha val="64709"/>
              </a:srgbClr>
            </a:outerShdw>
          </a:effectLst>
        </p:spPr>
      </p:pic>
      <p:sp>
        <p:nvSpPr>
          <p:cNvPr id="129" name="Google Shape;129;p24"/>
          <p:cNvSpPr/>
          <p:nvPr/>
        </p:nvSpPr>
        <p:spPr>
          <a:xfrm>
            <a:off x="4030775" y="1990650"/>
            <a:ext cx="825600" cy="326100"/>
          </a:xfrm>
          <a:prstGeom prst="rightArrow">
            <a:avLst>
              <a:gd name="adj1" fmla="val 50000"/>
              <a:gd name="adj2" fmla="val 50000"/>
            </a:avLst>
          </a:prstGeom>
          <a:solidFill>
            <a:srgbClr val="1D6936"/>
          </a:solidFill>
          <a:ln w="9525" cap="flat" cmpd="sng">
            <a:solidFill>
              <a:srgbClr val="1D69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4"/>
          <p:cNvSpPr txBox="1">
            <a:spLocks noGrp="1"/>
          </p:cNvSpPr>
          <p:nvPr>
            <p:ph type="ctrTitle"/>
          </p:nvPr>
        </p:nvSpPr>
        <p:spPr>
          <a:xfrm>
            <a:off x="921500" y="206375"/>
            <a:ext cx="77652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o" sz="3200">
                <a:solidFill>
                  <a:srgbClr val="336633"/>
                </a:solidFill>
              </a:rPr>
              <a:t>Co-produced climate fact sheets</a:t>
            </a:r>
            <a:endParaRPr sz="3200">
              <a:solidFill>
                <a:srgbClr val="33663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4718425" y="206375"/>
            <a:ext cx="3968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o" sz="3200">
                <a:solidFill>
                  <a:srgbClr val="1D6936"/>
                </a:solidFill>
              </a:rPr>
              <a:t>Climate fact sheet Oslo &amp; Akershus</a:t>
            </a:r>
            <a:endParaRPr sz="3200">
              <a:solidFill>
                <a:srgbClr val="1D6936"/>
              </a:solidFill>
            </a:endParaRPr>
          </a:p>
        </p:txBody>
      </p:sp>
      <p:pic>
        <p:nvPicPr>
          <p:cNvPr id="136" name="Google Shape;136;p25"/>
          <p:cNvPicPr preferRelativeResize="0"/>
          <p:nvPr/>
        </p:nvPicPr>
        <p:blipFill>
          <a:blip r:embed="rId3">
            <a:alphaModFix/>
          </a:blip>
          <a:stretch>
            <a:fillRect/>
          </a:stretch>
        </p:blipFill>
        <p:spPr>
          <a:xfrm>
            <a:off x="609600" y="76200"/>
            <a:ext cx="3743325" cy="4610100"/>
          </a:xfrm>
          <a:prstGeom prst="rect">
            <a:avLst/>
          </a:prstGeom>
          <a:noFill/>
          <a:ln>
            <a:noFill/>
          </a:ln>
        </p:spPr>
      </p:pic>
      <p:pic>
        <p:nvPicPr>
          <p:cNvPr id="137" name="Google Shape;137;p25"/>
          <p:cNvPicPr preferRelativeResize="0"/>
          <p:nvPr/>
        </p:nvPicPr>
        <p:blipFill>
          <a:blip r:embed="rId4">
            <a:alphaModFix/>
          </a:blip>
          <a:stretch>
            <a:fillRect/>
          </a:stretch>
        </p:blipFill>
        <p:spPr>
          <a:xfrm>
            <a:off x="4718425" y="1280625"/>
            <a:ext cx="3752850" cy="3381375"/>
          </a:xfrm>
          <a:prstGeom prst="rect">
            <a:avLst/>
          </a:prstGeom>
          <a:noFill/>
          <a:ln>
            <a:noFill/>
          </a:ln>
        </p:spPr>
      </p:pic>
      <p:sp>
        <p:nvSpPr>
          <p:cNvPr id="138" name="Google Shape;138;p25"/>
          <p:cNvSpPr txBox="1"/>
          <p:nvPr/>
        </p:nvSpPr>
        <p:spPr>
          <a:xfrm>
            <a:off x="1583700" y="434475"/>
            <a:ext cx="2679000" cy="477000"/>
          </a:xfrm>
          <a:prstGeom prst="rect">
            <a:avLst/>
          </a:prstGeom>
          <a:solidFill>
            <a:srgbClr val="99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1900" b="1">
                <a:solidFill>
                  <a:srgbClr val="F3F3F3"/>
                </a:solidFill>
              </a:rPr>
              <a:t>Extreme precipitation</a:t>
            </a:r>
            <a:endParaRPr sz="1900" b="1">
              <a:solidFill>
                <a:srgbClr val="F3F3F3"/>
              </a:solidFill>
            </a:endParaRPr>
          </a:p>
        </p:txBody>
      </p:sp>
      <p:sp>
        <p:nvSpPr>
          <p:cNvPr id="139" name="Google Shape;139;p25"/>
          <p:cNvSpPr txBox="1"/>
          <p:nvPr/>
        </p:nvSpPr>
        <p:spPr>
          <a:xfrm>
            <a:off x="1601775" y="1042375"/>
            <a:ext cx="2604600" cy="477000"/>
          </a:xfrm>
          <a:prstGeom prst="rect">
            <a:avLst/>
          </a:prstGeom>
          <a:solidFill>
            <a:srgbClr val="99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1900" b="1">
                <a:solidFill>
                  <a:srgbClr val="F3F3F3"/>
                </a:solidFill>
              </a:rPr>
              <a:t>Rain flood</a:t>
            </a:r>
            <a:endParaRPr sz="1900" b="1">
              <a:solidFill>
                <a:srgbClr val="F3F3F3"/>
              </a:solidFill>
            </a:endParaRPr>
          </a:p>
        </p:txBody>
      </p:sp>
      <p:sp>
        <p:nvSpPr>
          <p:cNvPr id="140" name="Google Shape;140;p25"/>
          <p:cNvSpPr txBox="1"/>
          <p:nvPr/>
        </p:nvSpPr>
        <p:spPr>
          <a:xfrm>
            <a:off x="1599825" y="1650250"/>
            <a:ext cx="2604600" cy="477000"/>
          </a:xfrm>
          <a:prstGeom prst="rect">
            <a:avLst/>
          </a:prstGeom>
          <a:solidFill>
            <a:srgbClr val="99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1900" b="1">
                <a:solidFill>
                  <a:srgbClr val="F3F3F3"/>
                </a:solidFill>
              </a:rPr>
              <a:t>Slides &amp; avalanches</a:t>
            </a:r>
            <a:endParaRPr sz="1900" b="1">
              <a:solidFill>
                <a:srgbClr val="F3F3F3"/>
              </a:solidFill>
            </a:endParaRPr>
          </a:p>
        </p:txBody>
      </p:sp>
      <p:sp>
        <p:nvSpPr>
          <p:cNvPr id="141" name="Google Shape;141;p25"/>
          <p:cNvSpPr txBox="1"/>
          <p:nvPr/>
        </p:nvSpPr>
        <p:spPr>
          <a:xfrm>
            <a:off x="1599825" y="2265150"/>
            <a:ext cx="2604600" cy="477000"/>
          </a:xfrm>
          <a:prstGeom prst="rect">
            <a:avLst/>
          </a:prstGeom>
          <a:solidFill>
            <a:srgbClr val="99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1900" b="1">
                <a:solidFill>
                  <a:srgbClr val="F3F3F3"/>
                </a:solidFill>
              </a:rPr>
              <a:t>Storm surge</a:t>
            </a:r>
            <a:endParaRPr sz="1900" b="1">
              <a:solidFill>
                <a:srgbClr val="F3F3F3"/>
              </a:solidFill>
            </a:endParaRPr>
          </a:p>
        </p:txBody>
      </p:sp>
      <p:sp>
        <p:nvSpPr>
          <p:cNvPr id="142" name="Google Shape;142;p25"/>
          <p:cNvSpPr txBox="1"/>
          <p:nvPr/>
        </p:nvSpPr>
        <p:spPr>
          <a:xfrm>
            <a:off x="1599825" y="3230425"/>
            <a:ext cx="2679000" cy="477000"/>
          </a:xfrm>
          <a:prstGeom prst="rect">
            <a:avLst/>
          </a:prstGeom>
          <a:solidFill>
            <a:srgbClr val="A73C0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1900" b="1">
                <a:solidFill>
                  <a:srgbClr val="F3F3F3"/>
                </a:solidFill>
              </a:rPr>
              <a:t>Drought</a:t>
            </a:r>
            <a:endParaRPr sz="1900" b="1">
              <a:solidFill>
                <a:srgbClr val="F3F3F3"/>
              </a:solidFill>
            </a:endParaRPr>
          </a:p>
        </p:txBody>
      </p:sp>
      <p:sp>
        <p:nvSpPr>
          <p:cNvPr id="143" name="Google Shape;143;p25"/>
          <p:cNvSpPr txBox="1"/>
          <p:nvPr/>
        </p:nvSpPr>
        <p:spPr>
          <a:xfrm>
            <a:off x="1599825" y="3929425"/>
            <a:ext cx="2679000" cy="477000"/>
          </a:xfrm>
          <a:prstGeom prst="rect">
            <a:avLst/>
          </a:prstGeom>
          <a:solidFill>
            <a:srgbClr val="A73C0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1900" b="1">
                <a:solidFill>
                  <a:srgbClr val="F3F3F3"/>
                </a:solidFill>
              </a:rPr>
              <a:t>Quick clay</a:t>
            </a:r>
            <a:endParaRPr sz="1900" b="1">
              <a:solidFill>
                <a:srgbClr val="F3F3F3"/>
              </a:solidFill>
            </a:endParaRPr>
          </a:p>
        </p:txBody>
      </p:sp>
      <p:sp>
        <p:nvSpPr>
          <p:cNvPr id="144" name="Google Shape;144;p25"/>
          <p:cNvSpPr txBox="1"/>
          <p:nvPr/>
        </p:nvSpPr>
        <p:spPr>
          <a:xfrm>
            <a:off x="5676400" y="1650250"/>
            <a:ext cx="2604600" cy="477000"/>
          </a:xfrm>
          <a:prstGeom prst="rect">
            <a:avLst/>
          </a:prstGeom>
          <a:solidFill>
            <a:srgbClr val="1C360E"/>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1900" b="1">
                <a:solidFill>
                  <a:srgbClr val="F3F3F3"/>
                </a:solidFill>
              </a:rPr>
              <a:t>Snowmelt flood</a:t>
            </a:r>
            <a:endParaRPr sz="1900" b="1">
              <a:solidFill>
                <a:srgbClr val="F3F3F3"/>
              </a:solidFill>
            </a:endParaRPr>
          </a:p>
        </p:txBody>
      </p:sp>
      <p:sp>
        <p:nvSpPr>
          <p:cNvPr id="145" name="Google Shape;145;p25"/>
          <p:cNvSpPr txBox="1"/>
          <p:nvPr/>
        </p:nvSpPr>
        <p:spPr>
          <a:xfrm>
            <a:off x="5676400" y="2265150"/>
            <a:ext cx="2604600" cy="477000"/>
          </a:xfrm>
          <a:prstGeom prst="rect">
            <a:avLst/>
          </a:prstGeom>
          <a:solidFill>
            <a:srgbClr val="1C360E"/>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1900" b="1">
                <a:solidFill>
                  <a:srgbClr val="F3F3F3"/>
                </a:solidFill>
              </a:rPr>
              <a:t>Ice drift</a:t>
            </a:r>
            <a:endParaRPr sz="1900" b="1">
              <a:solidFill>
                <a:srgbClr val="F3F3F3"/>
              </a:solidFill>
            </a:endParaRPr>
          </a:p>
        </p:txBody>
      </p:sp>
      <p:sp>
        <p:nvSpPr>
          <p:cNvPr id="146" name="Google Shape;146;p25"/>
          <p:cNvSpPr txBox="1"/>
          <p:nvPr/>
        </p:nvSpPr>
        <p:spPr>
          <a:xfrm>
            <a:off x="5676400" y="3230425"/>
            <a:ext cx="2604600" cy="477000"/>
          </a:xfrm>
          <a:prstGeom prst="rect">
            <a:avLst/>
          </a:prstGeom>
          <a:solidFill>
            <a:srgbClr val="071C4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1900" b="1">
                <a:solidFill>
                  <a:srgbClr val="F3F3F3"/>
                </a:solidFill>
              </a:rPr>
              <a:t>Strong wind</a:t>
            </a:r>
            <a:endParaRPr sz="1900" b="1">
              <a:solidFill>
                <a:srgbClr val="F3F3F3"/>
              </a:solidFill>
            </a:endParaRPr>
          </a:p>
        </p:txBody>
      </p:sp>
      <p:sp>
        <p:nvSpPr>
          <p:cNvPr id="147" name="Google Shape;147;p25"/>
          <p:cNvSpPr txBox="1"/>
          <p:nvPr/>
        </p:nvSpPr>
        <p:spPr>
          <a:xfrm>
            <a:off x="5676400" y="3783175"/>
            <a:ext cx="2679000" cy="769500"/>
          </a:xfrm>
          <a:prstGeom prst="rect">
            <a:avLst/>
          </a:prstGeom>
          <a:solidFill>
            <a:srgbClr val="071C4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1900" b="1">
                <a:solidFill>
                  <a:srgbClr val="F3F3F3"/>
                </a:solidFill>
              </a:rPr>
              <a:t>Rock slides</a:t>
            </a:r>
            <a:endParaRPr sz="1900" b="1">
              <a:solidFill>
                <a:srgbClr val="F3F3F3"/>
              </a:solidFill>
            </a:endParaRPr>
          </a:p>
          <a:p>
            <a:pPr marL="0" lvl="0" indent="0" algn="l" rtl="0">
              <a:spcBef>
                <a:spcPts val="0"/>
              </a:spcBef>
              <a:spcAft>
                <a:spcPts val="0"/>
              </a:spcAft>
              <a:buNone/>
            </a:pPr>
            <a:endParaRPr sz="1900"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no" sz="3600">
                <a:solidFill>
                  <a:srgbClr val="336633"/>
                </a:solidFill>
              </a:rPr>
              <a:t>Website with climate projections</a:t>
            </a:r>
            <a:endParaRPr sz="3600">
              <a:solidFill>
                <a:srgbClr val="336633"/>
              </a:solidFill>
            </a:endParaRPr>
          </a:p>
        </p:txBody>
      </p:sp>
      <p:sp>
        <p:nvSpPr>
          <p:cNvPr id="153" name="Google Shape;153;p26"/>
          <p:cNvSpPr txBox="1">
            <a:spLocks noGrp="1"/>
          </p:cNvSpPr>
          <p:nvPr>
            <p:ph type="body" idx="1"/>
          </p:nvPr>
        </p:nvSpPr>
        <p:spPr>
          <a:xfrm>
            <a:off x="4953550" y="1200150"/>
            <a:ext cx="3981600" cy="3394200"/>
          </a:xfrm>
          <a:prstGeom prst="rect">
            <a:avLst/>
          </a:prstGeom>
        </p:spPr>
        <p:txBody>
          <a:bodyPr spcFirstLastPara="1" wrap="square" lIns="91425" tIns="45700" rIns="91425" bIns="45700" anchor="t" anchorCtr="0">
            <a:noAutofit/>
          </a:bodyPr>
          <a:lstStyle/>
          <a:p>
            <a:pPr marL="457200" lvl="0" indent="-393700" algn="l" rtl="0">
              <a:spcBef>
                <a:spcPts val="360"/>
              </a:spcBef>
              <a:spcAft>
                <a:spcPts val="0"/>
              </a:spcAft>
              <a:buSzPts val="2600"/>
              <a:buChar char="•"/>
            </a:pPr>
            <a:r>
              <a:rPr lang="no" sz="2600"/>
              <a:t>Data as netcdf</a:t>
            </a:r>
            <a:endParaRPr sz="2600"/>
          </a:p>
          <a:p>
            <a:pPr marL="457200" lvl="0" indent="-393700" algn="l" rtl="0">
              <a:spcBef>
                <a:spcPts val="0"/>
              </a:spcBef>
              <a:spcAft>
                <a:spcPts val="0"/>
              </a:spcAft>
              <a:buSzPts val="2600"/>
              <a:buChar char="•"/>
            </a:pPr>
            <a:r>
              <a:rPr lang="no" sz="2600"/>
              <a:t>1x1 km</a:t>
            </a:r>
            <a:endParaRPr sz="2600"/>
          </a:p>
          <a:p>
            <a:pPr marL="457200" lvl="0" indent="-393700" algn="l" rtl="0">
              <a:spcBef>
                <a:spcPts val="0"/>
              </a:spcBef>
              <a:spcAft>
                <a:spcPts val="0"/>
              </a:spcAft>
              <a:buSzPts val="2600"/>
              <a:buChar char="•"/>
            </a:pPr>
            <a:r>
              <a:rPr lang="no" sz="2600"/>
              <a:t>Median of 10 simul.</a:t>
            </a:r>
            <a:endParaRPr sz="2600"/>
          </a:p>
          <a:p>
            <a:pPr marL="457200" lvl="0" indent="-393700" algn="l" rtl="0">
              <a:spcBef>
                <a:spcPts val="0"/>
              </a:spcBef>
              <a:spcAft>
                <a:spcPts val="0"/>
              </a:spcAft>
              <a:buSzPts val="2600"/>
              <a:buChar char="•"/>
            </a:pPr>
            <a:r>
              <a:rPr lang="no" sz="2600"/>
              <a:t>Standard variables</a:t>
            </a:r>
            <a:endParaRPr sz="2600"/>
          </a:p>
          <a:p>
            <a:pPr marL="457200" lvl="0" indent="-393700" algn="l" rtl="0">
              <a:spcBef>
                <a:spcPts val="0"/>
              </a:spcBef>
              <a:spcAft>
                <a:spcPts val="0"/>
              </a:spcAft>
              <a:buSzPts val="2600"/>
              <a:buChar char="•"/>
            </a:pPr>
            <a:r>
              <a:rPr lang="no" sz="2600"/>
              <a:t>User specific indices</a:t>
            </a:r>
            <a:endParaRPr sz="2600"/>
          </a:p>
          <a:p>
            <a:pPr marL="457200" lvl="0" indent="-393700" algn="l" rtl="0">
              <a:spcBef>
                <a:spcPts val="0"/>
              </a:spcBef>
              <a:spcAft>
                <a:spcPts val="0"/>
              </a:spcAft>
              <a:buSzPts val="2600"/>
              <a:buChar char="•"/>
            </a:pPr>
            <a:r>
              <a:rPr lang="no" sz="2600"/>
              <a:t>Medium and high emission scenario</a:t>
            </a:r>
            <a:endParaRPr sz="2600"/>
          </a:p>
          <a:p>
            <a:pPr marL="457200" lvl="0" indent="-393700" algn="l" rtl="0">
              <a:spcBef>
                <a:spcPts val="0"/>
              </a:spcBef>
              <a:spcAft>
                <a:spcPts val="0"/>
              </a:spcAft>
              <a:buSzPts val="2600"/>
              <a:buChar char="•"/>
            </a:pPr>
            <a:r>
              <a:rPr lang="no" sz="2600"/>
              <a:t>Available for download</a:t>
            </a:r>
            <a:endParaRPr sz="2600"/>
          </a:p>
        </p:txBody>
      </p:sp>
      <p:pic>
        <p:nvPicPr>
          <p:cNvPr id="154" name="Google Shape;154;p26"/>
          <p:cNvPicPr preferRelativeResize="0"/>
          <p:nvPr/>
        </p:nvPicPr>
        <p:blipFill>
          <a:blip r:embed="rId3">
            <a:alphaModFix/>
          </a:blip>
          <a:stretch>
            <a:fillRect/>
          </a:stretch>
        </p:blipFill>
        <p:spPr>
          <a:xfrm>
            <a:off x="303373" y="971550"/>
            <a:ext cx="4561801" cy="3667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7"/>
          <p:cNvPicPr preferRelativeResize="0"/>
          <p:nvPr/>
        </p:nvPicPr>
        <p:blipFill>
          <a:blip r:embed="rId3">
            <a:alphaModFix/>
          </a:blip>
          <a:stretch>
            <a:fillRect/>
          </a:stretch>
        </p:blipFill>
        <p:spPr>
          <a:xfrm>
            <a:off x="0" y="687312"/>
            <a:ext cx="9144000" cy="3768876"/>
          </a:xfrm>
          <a:prstGeom prst="rect">
            <a:avLst/>
          </a:prstGeom>
          <a:noFill/>
          <a:ln>
            <a:noFill/>
          </a:ln>
        </p:spPr>
      </p:pic>
      <p:sp>
        <p:nvSpPr>
          <p:cNvPr id="160" name="Google Shape;160;p27"/>
          <p:cNvSpPr txBox="1"/>
          <p:nvPr/>
        </p:nvSpPr>
        <p:spPr>
          <a:xfrm>
            <a:off x="219450" y="67975"/>
            <a:ext cx="85188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2300" b="1">
                <a:solidFill>
                  <a:srgbClr val="336633"/>
                </a:solidFill>
              </a:rPr>
              <a:t>Historical climate: all observations are open and free</a:t>
            </a:r>
            <a:endParaRPr sz="2300" b="1">
              <a:solidFill>
                <a:srgbClr val="336633"/>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Egendefinert utforming">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12</Slides>
  <Notes>12</Notes>
  <HiddenSlides>0</HiddenSlide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Simple Light</vt:lpstr>
      <vt:lpstr>6_Egendefinert utforming</vt:lpstr>
      <vt:lpstr>PowerPoint Presentation</vt:lpstr>
      <vt:lpstr>NCCS is</vt:lpstr>
      <vt:lpstr>Who are our users?</vt:lpstr>
      <vt:lpstr>Climate projections for Norway</vt:lpstr>
      <vt:lpstr>Climate in Norway 2100</vt:lpstr>
      <vt:lpstr>Co-produced climate fact sheets</vt:lpstr>
      <vt:lpstr>Climate fact sheet Oslo &amp; Akershus</vt:lpstr>
      <vt:lpstr>Website with climate projections</vt:lpstr>
      <vt:lpstr>PowerPoint Presentation</vt:lpstr>
      <vt:lpstr>Climate change allowance       for flooding</vt:lpstr>
      <vt:lpstr>Climate change allowance  Heavy rainfall</vt:lpstr>
      <vt:lpstr>NEW climate projections for Norway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2022-05-19T14:53:00Z</dcterms:modified>
</cp:coreProperties>
</file>