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58" r:id="rId3"/>
    <p:sldId id="265" r:id="rId4"/>
    <p:sldId id="267" r:id="rId5"/>
    <p:sldId id="269" r:id="rId6"/>
    <p:sldId id="270" r:id="rId7"/>
    <p:sldId id="268" r:id="rId8"/>
    <p:sldId id="260" r:id="rId9"/>
  </p:sldIdLst>
  <p:sldSz cx="12188825" cy="6858000"/>
  <p:notesSz cx="6797675" cy="9926638"/>
  <p:embeddedFontLst>
    <p:embeddedFont>
      <p:font typeface="AU Passata Light" panose="020B0303030902030804" pitchFamily="34" charset="0"/>
      <p:regular r:id="rId12"/>
      <p:bold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AU Passata" panose="020B0503030502030804" pitchFamily="34" charset="0"/>
      <p:regular r:id="rId20"/>
      <p:bold r:id="rId21"/>
    </p:embeddedFont>
    <p:embeddedFont>
      <p:font typeface="AU Peto" panose="040C0B07020602020301" pitchFamily="82" charset="0"/>
      <p:regular r:id="rId22"/>
      <p:bold r:id="rId23"/>
    </p:embeddedFont>
    <p:embeddedFont>
      <p:font typeface="Wingdings 3" panose="05040102010807070707" pitchFamily="18" charset="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3457" autoAdjust="0"/>
  </p:normalViewPr>
  <p:slideViewPr>
    <p:cSldViewPr snapToObjects="1" showGuides="1">
      <p:cViewPr varScale="1">
        <p:scale>
          <a:sx n="97" d="100"/>
          <a:sy n="97" d="100"/>
        </p:scale>
        <p:origin x="120" y="1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6 May 2022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Senior Researcher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Hans Sanderson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44219518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6 May 2022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Senior Researcher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Hans Sanderson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778213849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CB9E-4AEA-4EF4-82F3-0DFB8B50FDE2}" type="datetimeFigureOut">
              <a:rPr lang="da-DK" smtClean="0"/>
              <a:t>18-05-2022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fld id="{4DDF39F4-CCF9-4325-BF00-E91B8D3F23D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2417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CB9E-4AEA-4EF4-82F3-0DFB8B50FDE2}" type="datetimeFigureOut">
              <a:rPr lang="da-DK" smtClean="0"/>
              <a:t>18-05-2022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fld id="{4DDF39F4-CCF9-4325-BF00-E91B8D3F23D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61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6 May 2022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Senior Researcher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Hans Sanderson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471629864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 dirty="0"/>
              <a:t>06/05/2022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171826610" name="SecondaryLogo_sort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Hans Sanderson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6 May 2022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Senior Researcher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18/05/2022</a:t>
            </a:fld>
            <a:r>
              <a:rPr lang="en-GB"/>
              <a:t>06/05/2022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  <p:sldLayoutId id="2147483679" r:id="rId21"/>
    <p:sldLayoutId id="2147483680" r:id="rId22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green-project.eu/" TargetMode="External"/><Relationship Id="rId3" Type="http://schemas.openxmlformats.org/officeDocument/2006/relationships/image" Target="../media/image17.png"/><Relationship Id="rId7" Type="http://schemas.openxmlformats.org/officeDocument/2006/relationships/hyperlink" Target="mailto:regreen.nbs@gmail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hyperlink" Target="https://www.linkedin.com/in/progireg-project/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2395" y="0"/>
            <a:ext cx="12191220" cy="105273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/>
          <a:lstStyle/>
          <a:p>
            <a:r>
              <a:rPr lang="en-GB" dirty="0"/>
              <a:t>Climate </a:t>
            </a:r>
            <a:r>
              <a:rPr lang="en-GB" dirty="0" smtClean="0"/>
              <a:t>services</a:t>
            </a:r>
            <a:br>
              <a:rPr lang="en-GB" dirty="0" smtClean="0"/>
            </a:br>
            <a:r>
              <a:rPr lang="en-GB" dirty="0" smtClean="0"/>
              <a:t>AU/</a:t>
            </a:r>
            <a:r>
              <a:rPr lang="en-GB" dirty="0" err="1" smtClean="0"/>
              <a:t>iCSC</a:t>
            </a:r>
            <a:endParaRPr lang="en-GB" dirty="0"/>
          </a:p>
        </p:txBody>
      </p:sp>
      <p:pic>
        <p:nvPicPr>
          <p:cNvPr id="1026" name="Picture 1" descr="signature_1932802558">
            <a:extLst>
              <a:ext uri="{FF2B5EF4-FFF2-40B4-BE49-F238E27FC236}">
                <a16:creationId xmlns:a16="http://schemas.microsoft.com/office/drawing/2014/main" id="{31A54897-0A5D-4213-A6E2-78C744F0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235936"/>
            <a:ext cx="4029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014913" y="6076418"/>
            <a:ext cx="2160240" cy="595486"/>
          </a:xfrm>
          <a:prstGeom prst="rect">
            <a:avLst/>
          </a:prstGeom>
          <a:solidFill>
            <a:srgbClr val="002546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5">
            <a:extLst>
              <a:ext uri="{FF2B5EF4-FFF2-40B4-BE49-F238E27FC236}">
                <a16:creationId xmlns:a16="http://schemas.microsoft.com/office/drawing/2014/main" id="{88C2BC9D-408F-4F82-88FE-6C1E8F03C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219" y="1052736"/>
            <a:ext cx="5532438" cy="59467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23263" y="0"/>
            <a:ext cx="11556000" cy="752101"/>
          </a:xfrm>
        </p:spPr>
        <p:txBody>
          <a:bodyPr/>
          <a:lstStyle/>
          <a:p>
            <a:r>
              <a:rPr lang="en-GB" dirty="0"/>
              <a:t>Challenges we face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4649D-4F34-4302-B8D1-F368A548CF51}"/>
              </a:ext>
            </a:extLst>
          </p:cNvPr>
          <p:cNvSpPr txBox="1"/>
          <p:nvPr/>
        </p:nvSpPr>
        <p:spPr>
          <a:xfrm>
            <a:off x="2904252" y="1269558"/>
            <a:ext cx="1186309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latin typeface="+mn-lt"/>
              </a:rPr>
              <a:t>Physical risks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7853F-090C-4D86-9C01-573A4F67CEB7}"/>
              </a:ext>
            </a:extLst>
          </p:cNvPr>
          <p:cNvSpPr txBox="1"/>
          <p:nvPr/>
        </p:nvSpPr>
        <p:spPr>
          <a:xfrm>
            <a:off x="6670476" y="1269159"/>
            <a:ext cx="1481589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latin typeface="+mn-lt"/>
              </a:rPr>
              <a:t>Transitional risks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F009-BCDD-4978-A2CB-C93513C4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230400"/>
            <a:ext cx="5644263" cy="7524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Paris and </a:t>
            </a:r>
            <a:r>
              <a:rPr lang="en-US" dirty="0" err="1"/>
              <a:t>Rcp</a:t>
            </a:r>
            <a:r>
              <a:rPr lang="en-US" dirty="0"/>
              <a:t> 2.6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7C56A5-C8E2-88E1-0128-6250727A29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/>
          <a:p>
            <a:r>
              <a:rPr lang="en-US" dirty="0"/>
              <a:t>We face major transitional and physical risks</a:t>
            </a:r>
          </a:p>
          <a:p>
            <a:endParaRPr lang="en-US" dirty="0"/>
          </a:p>
          <a:p>
            <a:r>
              <a:rPr lang="en-US" dirty="0"/>
              <a:t>Assess transitional risks </a:t>
            </a:r>
            <a:r>
              <a:rPr lang="en-US" dirty="0">
                <a:sym typeface="Wingdings" panose="05000000000000000000" pitchFamily="2" charset="2"/>
              </a:rPr>
              <a:t> GHG emissions and just value-chain management is needed – in other words </a:t>
            </a:r>
            <a:r>
              <a:rPr lang="en-US" i="1" dirty="0">
                <a:sym typeface="Wingdings" panose="05000000000000000000" pitchFamily="2" charset="2"/>
              </a:rPr>
              <a:t>adaptation to </a:t>
            </a:r>
            <a:r>
              <a:rPr lang="en-US" i="1" dirty="0" smtClean="0">
                <a:sym typeface="Wingdings" panose="05000000000000000000" pitchFamily="2" charset="2"/>
              </a:rPr>
              <a:t>mitigation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Climate services must be able to address both types of risks and support accelerated climate friendly transition and innovation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i="1" dirty="0">
              <a:sym typeface="Wingdings" panose="05000000000000000000" pitchFamily="2" charset="2"/>
            </a:endParaRPr>
          </a:p>
          <a:p>
            <a:endParaRPr lang="en-US" i="1" dirty="0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1B183D6A-EB81-4F93-AE3F-0837C62480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 bwMode="auto">
          <a:xfrm>
            <a:off x="6094412" y="1052736"/>
            <a:ext cx="5644110" cy="414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51D1C-7AD1-4485-9530-28F4D0A84E1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7E3B1FAD-59FD-4BD2-92AD-2C497382C61E}" type="datetime1">
              <a:rPr lang="en-GB" smtClean="0"/>
              <a:pPr>
                <a:spcAft>
                  <a:spcPts val="600"/>
                </a:spcAft>
              </a:pPr>
              <a:t>18/05/2022</a:t>
            </a:fld>
            <a:r>
              <a:rPr lang="en-GB"/>
              <a:t>06/05/2022</a:t>
            </a:r>
          </a:p>
        </p:txBody>
      </p:sp>
      <p:sp>
        <p:nvSpPr>
          <p:cNvPr id="8" name="Rectangle 7"/>
          <p:cNvSpPr/>
          <p:nvPr/>
        </p:nvSpPr>
        <p:spPr bwMode="auto">
          <a:xfrm flipV="1">
            <a:off x="4510236" y="6165304"/>
            <a:ext cx="4037344" cy="524385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4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 flipV="1">
            <a:off x="4510236" y="6165304"/>
            <a:ext cx="4037344" cy="524385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BABBA-2D88-40EA-A673-2C519CEB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activities at Aarhus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0BAEB-45B3-4CFA-8CAE-523F4FE47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Working directly with end-users and market needs – </a:t>
            </a:r>
            <a:r>
              <a:rPr lang="en-US" b="1" dirty="0"/>
              <a:t>currently primarily on transitional risks </a:t>
            </a:r>
            <a:r>
              <a:rPr lang="en-US" dirty="0"/>
              <a:t>and adaptation to a Paris Agreement economy (adaptation to mitigation)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CS has traditionally been about adding value to physical climate data to support adaptation decision making – this is still important.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AU we are however also adding assessment and management of transitional risks to the CS portfolio to ensure a one-stop-shop for climate risk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Support companies in delivering the required CSRD reporting (see below) and climate risk management strategies </a:t>
            </a:r>
            <a:r>
              <a:rPr lang="en-US" dirty="0"/>
              <a:t>and thus the sustainable finance and green deal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4B3C2-2579-4A50-BABC-CECD4C3B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1509-9207-45FA-9D81-1D3CAABD3B06}" type="datetime1">
              <a:rPr lang="en-GB" smtClean="0"/>
              <a:t>18/05/2022</a:t>
            </a:fld>
            <a:r>
              <a:rPr lang="en-GB"/>
              <a:t>06/05/2022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B0AE48-E83B-4828-8405-1F845A048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46540" y="5877272"/>
            <a:ext cx="4038095" cy="6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19BD8E-6383-44F1-84A4-826F0D690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02" y="4005064"/>
            <a:ext cx="6482451" cy="285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9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 flipV="1">
            <a:off x="4510236" y="6165304"/>
            <a:ext cx="4037344" cy="524385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365923"/>
            <a:ext cx="6120680" cy="1325218"/>
          </a:xfrm>
        </p:spPr>
        <p:txBody>
          <a:bodyPr/>
          <a:lstStyle/>
          <a:p>
            <a:r>
              <a:rPr lang="da-DK" sz="4000" dirty="0" smtClean="0"/>
              <a:t>Research </a:t>
            </a:r>
            <a:r>
              <a:rPr lang="da-DK" sz="4000" dirty="0" err="1" smtClean="0"/>
              <a:t>projects</a:t>
            </a: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4000" dirty="0" err="1" smtClean="0"/>
              <a:t>interacting</a:t>
            </a:r>
            <a:r>
              <a:rPr lang="da-DK" sz="4000" dirty="0" smtClean="0"/>
              <a:t> with </a:t>
            </a:r>
            <a:r>
              <a:rPr lang="da-DK" sz="4000" dirty="0" err="1" smtClean="0"/>
              <a:t>stakeholders</a:t>
            </a:r>
            <a:endParaRPr lang="da-D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High resolution large </a:t>
            </a:r>
            <a:r>
              <a:rPr lang="da-DK" dirty="0" err="1" smtClean="0"/>
              <a:t>scale</a:t>
            </a:r>
            <a:r>
              <a:rPr lang="da-DK" dirty="0" smtClean="0"/>
              <a:t> </a:t>
            </a:r>
            <a:r>
              <a:rPr lang="da-DK" dirty="0" err="1" smtClean="0"/>
              <a:t>floor</a:t>
            </a:r>
            <a:r>
              <a:rPr lang="da-DK" dirty="0" smtClean="0"/>
              <a:t> </a:t>
            </a:r>
            <a:r>
              <a:rPr lang="da-DK" dirty="0" err="1" smtClean="0"/>
              <a:t>maps</a:t>
            </a:r>
            <a:endParaRPr lang="da-DK" dirty="0" smtClean="0"/>
          </a:p>
          <a:p>
            <a:r>
              <a:rPr lang="da-DK" dirty="0" smtClean="0"/>
              <a:t> </a:t>
            </a:r>
            <a:r>
              <a:rPr lang="da-DK" dirty="0" smtClean="0"/>
              <a:t>– </a:t>
            </a:r>
            <a:r>
              <a:rPr lang="da-DK" dirty="0" err="1" smtClean="0"/>
              <a:t>e.g</a:t>
            </a:r>
            <a:r>
              <a:rPr lang="da-DK" dirty="0" smtClean="0"/>
              <a:t>. 3x5m</a:t>
            </a:r>
            <a:endParaRPr lang="da-DK" dirty="0" smtClean="0"/>
          </a:p>
          <a:p>
            <a:r>
              <a:rPr lang="da-DK" dirty="0" err="1" smtClean="0"/>
              <a:t>Walkable</a:t>
            </a:r>
            <a:r>
              <a:rPr lang="da-DK" dirty="0" smtClean="0"/>
              <a:t> (</a:t>
            </a:r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shoes</a:t>
            </a:r>
            <a:r>
              <a:rPr lang="da-DK" dirty="0" smtClean="0"/>
              <a:t>)</a:t>
            </a:r>
          </a:p>
          <a:p>
            <a:r>
              <a:rPr lang="da-DK" dirty="0" smtClean="0"/>
              <a:t>Dynamic elements: QR </a:t>
            </a:r>
            <a:r>
              <a:rPr lang="da-DK" dirty="0" err="1" smtClean="0"/>
              <a:t>codes</a:t>
            </a:r>
            <a:endParaRPr lang="da-DK" dirty="0" smtClean="0"/>
          </a:p>
          <a:p>
            <a:pPr marL="457063" lvl="1" indent="0">
              <a:buNone/>
            </a:pPr>
            <a:r>
              <a:rPr lang="da-DK" dirty="0" smtClean="0"/>
              <a:t>Can </a:t>
            </a:r>
            <a:r>
              <a:rPr lang="da-DK" dirty="0" err="1" smtClean="0"/>
              <a:t>contain</a:t>
            </a:r>
            <a:r>
              <a:rPr lang="da-DK" dirty="0" smtClean="0"/>
              <a:t> </a:t>
            </a:r>
            <a:r>
              <a:rPr lang="da-DK" dirty="0" err="1" smtClean="0"/>
              <a:t>any</a:t>
            </a:r>
            <a:r>
              <a:rPr lang="da-DK" dirty="0" smtClean="0"/>
              <a:t> information relevant for a </a:t>
            </a:r>
            <a:r>
              <a:rPr lang="da-DK" dirty="0" err="1" smtClean="0"/>
              <a:t>specific</a:t>
            </a:r>
            <a:r>
              <a:rPr lang="da-DK" dirty="0" smtClean="0"/>
              <a:t> site</a:t>
            </a:r>
          </a:p>
          <a:p>
            <a:r>
              <a:rPr lang="da-DK" dirty="0" err="1" smtClean="0"/>
              <a:t>Fixed</a:t>
            </a:r>
            <a:r>
              <a:rPr lang="da-DK" dirty="0" smtClean="0"/>
              <a:t> elements</a:t>
            </a:r>
          </a:p>
          <a:p>
            <a:pPr marL="457063" lvl="1" indent="0">
              <a:buNone/>
            </a:pPr>
            <a:r>
              <a:rPr lang="da-DK" dirty="0" err="1" smtClean="0"/>
              <a:t>Flood</a:t>
            </a:r>
            <a:r>
              <a:rPr lang="da-DK" dirty="0" smtClean="0"/>
              <a:t> </a:t>
            </a:r>
            <a:r>
              <a:rPr lang="da-DK" dirty="0" err="1" smtClean="0"/>
              <a:t>areas</a:t>
            </a:r>
            <a:r>
              <a:rPr lang="da-DK" dirty="0" smtClean="0"/>
              <a:t> of </a:t>
            </a:r>
            <a:r>
              <a:rPr lang="da-DK" dirty="0" err="1" smtClean="0"/>
              <a:t>e.g</a:t>
            </a:r>
            <a:r>
              <a:rPr lang="da-DK" dirty="0" smtClean="0"/>
              <a:t>. </a:t>
            </a:r>
            <a:r>
              <a:rPr lang="da-DK" dirty="0" smtClean="0"/>
              <a:t>100 </a:t>
            </a:r>
            <a:r>
              <a:rPr lang="da-DK" dirty="0" err="1" smtClean="0"/>
              <a:t>yr</a:t>
            </a:r>
            <a:r>
              <a:rPr lang="da-DK" dirty="0" smtClean="0"/>
              <a:t> event</a:t>
            </a:r>
            <a:endParaRPr lang="da-DK" dirty="0"/>
          </a:p>
        </p:txBody>
      </p:sp>
      <p:grpSp>
        <p:nvGrpSpPr>
          <p:cNvPr id="15" name="Group 14"/>
          <p:cNvGrpSpPr/>
          <p:nvPr/>
        </p:nvGrpSpPr>
        <p:grpSpPr>
          <a:xfrm>
            <a:off x="5927618" y="-174613"/>
            <a:ext cx="7141696" cy="7146344"/>
            <a:chOff x="6447369" y="550228"/>
            <a:chExt cx="3709010" cy="3958825"/>
          </a:xfrm>
        </p:grpSpPr>
        <p:pic>
          <p:nvPicPr>
            <p:cNvPr id="8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55" t="10015" r="17386" b="19554"/>
            <a:stretch/>
          </p:blipFill>
          <p:spPr>
            <a:xfrm rot="5400000">
              <a:off x="6343073" y="1028944"/>
              <a:ext cx="3086455" cy="2877864"/>
            </a:xfrm>
            <a:prstGeom prst="rect">
              <a:avLst/>
            </a:prstGeom>
          </p:spPr>
        </p:pic>
        <p:sp>
          <p:nvSpPr>
            <p:cNvPr id="9" name="Textfeld 5"/>
            <p:cNvSpPr txBox="1"/>
            <p:nvPr/>
          </p:nvSpPr>
          <p:spPr>
            <a:xfrm>
              <a:off x="7219451" y="550228"/>
              <a:ext cx="1811670" cy="374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Aarhus</a:t>
              </a: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floor</a:t>
              </a: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map</a:t>
              </a:r>
              <a:endParaRPr lang="de-DE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feld 8"/>
            <p:cNvSpPr txBox="1"/>
            <p:nvPr/>
          </p:nvSpPr>
          <p:spPr>
            <a:xfrm>
              <a:off x="9039595" y="4117011"/>
              <a:ext cx="1116784" cy="392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/>
                <a:t>© Wanben Wu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8612366" y="3811505"/>
            <a:ext cx="750575" cy="721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8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38228" y="3079714"/>
            <a:ext cx="4097156" cy="11070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30004" y="2945230"/>
            <a:ext cx="5111795" cy="10985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0" y="6264030"/>
            <a:ext cx="1680092" cy="504431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B0EA87A-E931-4DB2-94FF-5DF774D25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01" y="6158335"/>
            <a:ext cx="404809" cy="293987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68E37130-ABC9-4F44-A64C-DAEA7ABD1741}"/>
              </a:ext>
            </a:extLst>
          </p:cNvPr>
          <p:cNvSpPr txBox="1"/>
          <p:nvPr/>
        </p:nvSpPr>
        <p:spPr>
          <a:xfrm>
            <a:off x="3384010" y="6158335"/>
            <a:ext cx="4204516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u="sng" dirty="0">
                <a:solidFill>
                  <a:srgbClr val="376E91"/>
                </a:solidFill>
              </a:rPr>
              <a:t>twitter.com/REGREEN-</a:t>
            </a:r>
            <a:r>
              <a:rPr lang="de-DE" sz="1200" u="sng" dirty="0" err="1">
                <a:solidFill>
                  <a:srgbClr val="376E91"/>
                </a:solidFill>
              </a:rPr>
              <a:t>nbs</a:t>
            </a:r>
            <a:r>
              <a:rPr lang="de-DE" sz="1200" u="sng" dirty="0">
                <a:solidFill>
                  <a:srgbClr val="376E9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200" dirty="0">
                <a:solidFill>
                  <a:srgbClr val="376E91"/>
                </a:solidFill>
                <a:hlinkClick r:id="rId5"/>
              </a:rPr>
              <a:t>linkedin.com/</a:t>
            </a:r>
            <a:r>
              <a:rPr lang="de-DE" sz="1200" dirty="0" err="1">
                <a:solidFill>
                  <a:srgbClr val="376E91"/>
                </a:solidFill>
                <a:hlinkClick r:id="rId5"/>
              </a:rPr>
              <a:t>company</a:t>
            </a:r>
            <a:r>
              <a:rPr lang="de-DE" sz="1200" dirty="0">
                <a:solidFill>
                  <a:srgbClr val="376E91"/>
                </a:solidFill>
                <a:hlinkClick r:id="rId5"/>
              </a:rPr>
              <a:t>/regreen-horizon-2020</a:t>
            </a:r>
            <a:endParaRPr lang="de-DE" sz="1200" dirty="0">
              <a:solidFill>
                <a:srgbClr val="376E91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94EEF4E1-3F1B-4A3C-AFD9-2BBE8A0F9E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70" y="6474008"/>
            <a:ext cx="281462" cy="2814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55297" y="6073730"/>
            <a:ext cx="2918509" cy="71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de-DE" sz="1200" dirty="0">
                <a:solidFill>
                  <a:srgbClr val="376E91"/>
                </a:solidFill>
              </a:rPr>
              <a:t>CONTACT: </a:t>
            </a:r>
          </a:p>
          <a:p>
            <a:pPr lvl="0">
              <a:lnSpc>
                <a:spcPct val="115000"/>
              </a:lnSpc>
              <a:defRPr/>
            </a:pPr>
            <a:r>
              <a:rPr lang="de-DE" sz="1200" dirty="0">
                <a:solidFill>
                  <a:srgbClr val="376E91"/>
                </a:solidFill>
              </a:rPr>
              <a:t>Email: </a:t>
            </a:r>
            <a:r>
              <a:rPr lang="en-US" sz="1200" u="sng" dirty="0">
                <a:solidFill>
                  <a:srgbClr val="376E91"/>
                </a:solidFill>
                <a:hlinkClick r:id="rId7"/>
              </a:rPr>
              <a:t>regreen.nbs@gmail.com</a:t>
            </a:r>
            <a:r>
              <a:rPr lang="de-DE" sz="1200" dirty="0">
                <a:solidFill>
                  <a:srgbClr val="376E91"/>
                </a:solidFill>
              </a:rPr>
              <a:t> </a:t>
            </a:r>
          </a:p>
          <a:p>
            <a:pPr lvl="0">
              <a:lnSpc>
                <a:spcPct val="115000"/>
              </a:lnSpc>
              <a:defRPr/>
            </a:pPr>
            <a:r>
              <a:rPr lang="de-DE" sz="1200" dirty="0">
                <a:solidFill>
                  <a:srgbClr val="376E91"/>
                </a:solidFill>
              </a:rPr>
              <a:t>Website: </a:t>
            </a:r>
            <a:r>
              <a:rPr lang="de-DE" sz="1200" dirty="0">
                <a:solidFill>
                  <a:srgbClr val="376E91"/>
                </a:solidFill>
                <a:hlinkClick r:id="rId8"/>
              </a:rPr>
              <a:t>www.regreen-project.eu</a:t>
            </a:r>
            <a:r>
              <a:rPr lang="de-DE" sz="1200" dirty="0">
                <a:solidFill>
                  <a:srgbClr val="376E9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35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flipV="1">
            <a:off x="4510236" y="6165304"/>
            <a:ext cx="4037344" cy="524385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Potential of </a:t>
            </a:r>
            <a:r>
              <a:rPr lang="da-DK" dirty="0" err="1" smtClean="0"/>
              <a:t>floor</a:t>
            </a:r>
            <a:r>
              <a:rPr lang="da-DK" dirty="0" smtClean="0"/>
              <a:t> </a:t>
            </a:r>
            <a:r>
              <a:rPr lang="da-DK" dirty="0" err="1" smtClean="0"/>
              <a:t>maps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31" y="1893837"/>
            <a:ext cx="5738682" cy="4350205"/>
          </a:xfrm>
        </p:spPr>
        <p:txBody>
          <a:bodyPr/>
          <a:lstStyle/>
          <a:p>
            <a:r>
              <a:rPr lang="da-DK" dirty="0" smtClean="0"/>
              <a:t>Supports the </a:t>
            </a:r>
            <a:r>
              <a:rPr lang="da-DK" dirty="0" err="1" smtClean="0"/>
              <a:t>spatial</a:t>
            </a:r>
            <a:r>
              <a:rPr lang="da-DK" dirty="0" smtClean="0"/>
              <a:t> </a:t>
            </a:r>
            <a:r>
              <a:rPr lang="da-DK" dirty="0" err="1" smtClean="0"/>
              <a:t>understanding</a:t>
            </a:r>
            <a:r>
              <a:rPr lang="da-DK" dirty="0" smtClean="0"/>
              <a:t> of </a:t>
            </a:r>
            <a:r>
              <a:rPr lang="da-DK" dirty="0" err="1" smtClean="0"/>
              <a:t>scientists</a:t>
            </a:r>
            <a:r>
              <a:rPr lang="da-DK" dirty="0" smtClean="0"/>
              <a:t> </a:t>
            </a:r>
            <a:r>
              <a:rPr lang="da-DK" dirty="0" smtClean="0"/>
              <a:t>and </a:t>
            </a:r>
            <a:r>
              <a:rPr lang="da-DK" dirty="0" err="1" smtClean="0"/>
              <a:t>stakeholders</a:t>
            </a:r>
            <a:endParaRPr lang="da-DK" dirty="0" smtClean="0"/>
          </a:p>
          <a:p>
            <a:r>
              <a:rPr lang="da-DK" dirty="0" err="1" smtClean="0"/>
              <a:t>Induces</a:t>
            </a:r>
            <a:r>
              <a:rPr lang="da-DK" dirty="0" smtClean="0"/>
              <a:t> new types of </a:t>
            </a:r>
            <a:r>
              <a:rPr lang="da-DK" dirty="0" err="1" smtClean="0"/>
              <a:t>discussions</a:t>
            </a:r>
            <a:r>
              <a:rPr lang="da-DK" dirty="0" smtClean="0"/>
              <a:t> and </a:t>
            </a:r>
            <a:r>
              <a:rPr lang="da-DK" dirty="0" err="1" smtClean="0"/>
              <a:t>learnings</a:t>
            </a:r>
            <a:endParaRPr lang="da-DK" dirty="0" smtClean="0"/>
          </a:p>
          <a:p>
            <a:r>
              <a:rPr lang="en-GB" dirty="0" err="1" smtClean="0">
                <a:cs typeface="Calibri"/>
              </a:rPr>
              <a:t>Sensibilises</a:t>
            </a:r>
            <a:r>
              <a:rPr lang="en-GB" dirty="0" smtClean="0">
                <a:cs typeface="Calibri"/>
              </a:rPr>
              <a:t> </a:t>
            </a:r>
            <a:r>
              <a:rPr lang="en-GB" dirty="0">
                <a:cs typeface="Calibri"/>
              </a:rPr>
              <a:t>perception of areas and context </a:t>
            </a:r>
            <a:r>
              <a:rPr lang="en-GB" dirty="0" smtClean="0">
                <a:cs typeface="Calibri"/>
              </a:rPr>
              <a:t>understanding</a:t>
            </a:r>
          </a:p>
          <a:p>
            <a:r>
              <a:rPr lang="da-DK" dirty="0" err="1" smtClean="0"/>
              <a:t>Improves</a:t>
            </a:r>
            <a:r>
              <a:rPr lang="da-DK" dirty="0" smtClean="0"/>
              <a:t> </a:t>
            </a:r>
            <a:r>
              <a:rPr lang="da-DK" dirty="0" err="1" smtClean="0"/>
              <a:t>planning</a:t>
            </a:r>
            <a:r>
              <a:rPr lang="da-DK" dirty="0" smtClean="0"/>
              <a:t> processes and outputs </a:t>
            </a:r>
            <a:endParaRPr lang="da-DK" dirty="0"/>
          </a:p>
        </p:txBody>
      </p:sp>
      <p:grpSp>
        <p:nvGrpSpPr>
          <p:cNvPr id="4" name="Group 3"/>
          <p:cNvGrpSpPr/>
          <p:nvPr/>
        </p:nvGrpSpPr>
        <p:grpSpPr>
          <a:xfrm>
            <a:off x="6707377" y="1826043"/>
            <a:ext cx="4976518" cy="5023820"/>
            <a:chOff x="7756389" y="3566804"/>
            <a:chExt cx="3733605" cy="3454873"/>
          </a:xfrm>
        </p:grpSpPr>
        <p:pic>
          <p:nvPicPr>
            <p:cNvPr id="5" name="Grafi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9" r="11314" b="19819"/>
            <a:stretch/>
          </p:blipFill>
          <p:spPr>
            <a:xfrm>
              <a:off x="7756389" y="3566804"/>
              <a:ext cx="3657600" cy="2758495"/>
            </a:xfrm>
            <a:prstGeom prst="rect">
              <a:avLst/>
            </a:prstGeom>
          </p:spPr>
        </p:pic>
        <p:sp>
          <p:nvSpPr>
            <p:cNvPr id="7" name="Rechteck 13"/>
            <p:cNvSpPr/>
            <p:nvPr/>
          </p:nvSpPr>
          <p:spPr>
            <a:xfrm>
              <a:off x="10652931" y="6064223"/>
              <a:ext cx="837063" cy="4866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050" dirty="0">
                  <a:solidFill>
                    <a:prstClr val="black"/>
                  </a:solidFill>
                </a:rPr>
                <a:t>© Signe </a:t>
              </a:r>
              <a:r>
                <a:rPr lang="de-DE" sz="1050" dirty="0" err="1">
                  <a:solidFill>
                    <a:prstClr val="black"/>
                  </a:solidFill>
                </a:rPr>
                <a:t>Iversen</a:t>
              </a:r>
              <a:endParaRPr lang="de-DE" sz="1050" dirty="0">
                <a:solidFill>
                  <a:prstClr val="black"/>
                </a:solidFill>
              </a:endParaRPr>
            </a:p>
          </p:txBody>
        </p:sp>
        <p:sp>
          <p:nvSpPr>
            <p:cNvPr id="6" name="Textfeld 12"/>
            <p:cNvSpPr txBox="1"/>
            <p:nvPr/>
          </p:nvSpPr>
          <p:spPr>
            <a:xfrm>
              <a:off x="8052845" y="6365539"/>
              <a:ext cx="3361144" cy="656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Stakeholders </a:t>
              </a:r>
              <a:r>
                <a:rPr lang="de-DE" sz="28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de-DE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>
                <a:lnSpc>
                  <a:spcPct val="100000"/>
                </a:lnSpc>
              </a:pPr>
              <a:r>
                <a:rPr lang="de-DE" sz="28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scientists</a:t>
              </a:r>
              <a:r>
                <a:rPr lang="de-DE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in </a:t>
              </a:r>
              <a:r>
                <a:rPr lang="de-DE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discussion</a:t>
              </a:r>
              <a:endParaRPr lang="de-DE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0" y="6264030"/>
            <a:ext cx="1680092" cy="50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3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2564-D694-4EA2-848E-1C2137E5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A3A42-7B09-4D5D-866F-2C7BC58A8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300" b="1" dirty="0">
                <a:solidFill>
                  <a:srgbClr val="44546A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Questions for IIASA and PEER partners to prepare for the meeting:</a:t>
            </a:r>
            <a:endParaRPr lang="da-DK" sz="1300" b="1" dirty="0">
              <a:solidFill>
                <a:srgbClr val="44546A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1F497D"/>
              </a:buClr>
              <a:buSzPts val="1200"/>
              <a:buFont typeface="Calibri" panose="020F0502020204030204" pitchFamily="34" charset="0"/>
              <a:buChar char="•"/>
              <a:tabLst>
                <a:tab pos="228600" algn="l"/>
                <a:tab pos="25209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type of services does your organization develop and for which sectors?</a:t>
            </a:r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28600" algn="l"/>
                <a:tab pos="828040" algn="l"/>
              </a:tabLst>
            </a:pPr>
            <a:r>
              <a:rPr lang="en-US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(municipalities and private companies)</a:t>
            </a:r>
            <a:endParaRPr lang="da-DK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1F497D"/>
              </a:buClr>
              <a:buSzPts val="1200"/>
              <a:buFont typeface="Calibri" panose="020F0502020204030204" pitchFamily="34" charset="0"/>
              <a:buChar char="•"/>
              <a:tabLst>
                <a:tab pos="228600" algn="l"/>
                <a:tab pos="25209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role of private sector, research institutes, and different stakeholders in the development of the services? </a:t>
            </a:r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28600" algn="l"/>
                <a:tab pos="828040" algn="l"/>
              </a:tabLst>
            </a:pPr>
            <a:r>
              <a:rPr lang="en-US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working closely with both private companies and public bodies and reach out to companies and public organizations who need help</a:t>
            </a:r>
            <a:endParaRPr lang="da-DK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1F497D"/>
              </a:buClr>
              <a:buSzPts val="1200"/>
              <a:buFont typeface="Calibri" panose="020F0502020204030204" pitchFamily="34" charset="0"/>
              <a:buChar char="•"/>
              <a:tabLst>
                <a:tab pos="228600" algn="l"/>
                <a:tab pos="25209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topics do PEER partners believe are of key importance towards the development and implementation of the services?</a:t>
            </a:r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28600" algn="l"/>
                <a:tab pos="828040" algn="l"/>
              </a:tabLst>
            </a:pPr>
            <a:r>
              <a:rPr lang="en-US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EU Green Deal developments and the needs of the clients including the regulatory requirements the are facing.</a:t>
            </a:r>
            <a:endParaRPr lang="da-DK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1F497D"/>
              </a:buClr>
              <a:buSzPts val="1200"/>
              <a:buFont typeface="Calibri" panose="020F0502020204030204" pitchFamily="34" charset="0"/>
              <a:buChar char="•"/>
              <a:tabLst>
                <a:tab pos="228600" algn="l"/>
                <a:tab pos="25209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role of citizen science and local knowledge and its integration with the scientific knowledge to increase the efficiency of/improve the services?</a:t>
            </a:r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28600" algn="l"/>
                <a:tab pos="828040" algn="l"/>
              </a:tabLst>
            </a:pPr>
            <a:r>
              <a:rPr lang="en-US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sure</a:t>
            </a:r>
            <a:endParaRPr lang="da-DK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1F497D"/>
              </a:buClr>
              <a:buSzPts val="1200"/>
              <a:buFont typeface="Calibri" panose="020F0502020204030204" pitchFamily="34" charset="0"/>
              <a:buChar char="•"/>
              <a:tabLst>
                <a:tab pos="228600" algn="l"/>
                <a:tab pos="25209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define/measure efficiency of the provided services?</a:t>
            </a:r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28600" algn="l"/>
                <a:tab pos="828040" algn="l"/>
              </a:tabLst>
            </a:pPr>
            <a:r>
              <a:rPr lang="en-US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companies addressing their climate budgets and reducing their emissions.</a:t>
            </a:r>
            <a:endParaRPr lang="da-DK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1F497D"/>
              </a:buClr>
              <a:buSzPts val="1200"/>
              <a:buFont typeface="Calibri" panose="020F0502020204030204" pitchFamily="34" charset="0"/>
              <a:buChar char="•"/>
              <a:tabLst>
                <a:tab pos="228600" algn="l"/>
                <a:tab pos="25209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the PEER institutes collaborate in the development of services?</a:t>
            </a:r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28600" algn="l"/>
                <a:tab pos="828040" algn="l"/>
              </a:tabLst>
            </a:pPr>
            <a:r>
              <a:rPr lang="en-US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ways of course – sharing practices and tools and knowledge</a:t>
            </a:r>
            <a:endParaRPr lang="da-DK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1F497D"/>
              </a:buClr>
              <a:buSzPts val="1200"/>
              <a:buFont typeface="Calibri" panose="020F0502020204030204" pitchFamily="34" charset="0"/>
              <a:buChar char="•"/>
              <a:tabLst>
                <a:tab pos="228600" algn="l"/>
                <a:tab pos="25209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the EU invest in the efficient development of services?</a:t>
            </a:r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228600" algn="l"/>
                <a:tab pos="828040" algn="l"/>
              </a:tabLst>
            </a:pPr>
            <a:r>
              <a:rPr lang="en-US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CS Road Map.</a:t>
            </a:r>
            <a:endParaRPr lang="da-DK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99C48-5522-4492-A34B-83038ED7B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AC9F-0585-4068-912E-8A4D4C06DF27}" type="datetime1">
              <a:rPr lang="en-GB" smtClean="0"/>
              <a:t>18/05/2022</a:t>
            </a:fld>
            <a:r>
              <a:rPr lang="en-GB"/>
              <a:t>06/05/2022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 flipV="1">
            <a:off x="4510236" y="6165304"/>
            <a:ext cx="4037344" cy="524385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1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Custom</PresentationFormat>
  <Paragraphs>64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AU Passata Light</vt:lpstr>
      <vt:lpstr>Calibri Light</vt:lpstr>
      <vt:lpstr>Georgia</vt:lpstr>
      <vt:lpstr>AU Passata</vt:lpstr>
      <vt:lpstr>AU Peto</vt:lpstr>
      <vt:lpstr>Wingdings 3</vt:lpstr>
      <vt:lpstr>Wingdings</vt:lpstr>
      <vt:lpstr>Arial</vt:lpstr>
      <vt:lpstr>Calibri</vt:lpstr>
      <vt:lpstr>Courier New</vt:lpstr>
      <vt:lpstr>Times New Roman</vt:lpstr>
      <vt:lpstr>AU 16:9</vt:lpstr>
      <vt:lpstr>Climate services AU/iCSC</vt:lpstr>
      <vt:lpstr>Challenges we face</vt:lpstr>
      <vt:lpstr>Paris and Rcp 2.6 </vt:lpstr>
      <vt:lpstr>CS activities at Aarhus University</vt:lpstr>
      <vt:lpstr>Research projects interacting with stakeholders</vt:lpstr>
      <vt:lpstr>Potential of floor maps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2022-05-18T07:32:06Z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636289689712494575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1061</vt:lpwstr>
  </property>
  <property fmtid="{D5CDD505-2E9C-101B-9397-08002B2CF9AE}" pid="62" name="colorthemechange">
    <vt:lpwstr>True</vt:lpwstr>
  </property>
</Properties>
</file>