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17"/>
  </p:notesMasterIdLst>
  <p:handoutMasterIdLst>
    <p:handoutMasterId r:id="rId18"/>
  </p:handoutMasterIdLst>
  <p:sldIdLst>
    <p:sldId id="1653" r:id="rId7"/>
    <p:sldId id="367" r:id="rId8"/>
    <p:sldId id="799" r:id="rId9"/>
    <p:sldId id="1659" r:id="rId10"/>
    <p:sldId id="1663" r:id="rId11"/>
    <p:sldId id="1695" r:id="rId12"/>
    <p:sldId id="1697" r:id="rId13"/>
    <p:sldId id="1698" r:id="rId14"/>
    <p:sldId id="281" r:id="rId15"/>
    <p:sldId id="16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VENSKAYA Elena" initials="RE" lastIdx="24" clrIdx="0"/>
  <p:cmAuthor id="2" name="SIZOV Sergey" initials="SS" lastIdx="26" clrIdx="1"/>
  <p:cmAuthor id="3" name="Jan Marco Müller" initials="JMM" lastIdx="49" clrIdx="2"/>
  <p:cmAuthor id="4" name="Stewart Ian" initials="" lastIdx="0" clrIdx="3"/>
  <p:cmAuthor id="5" name="MECHLER Reinhard" initials="MR" lastIdx="1" clrIdx="4"/>
  <p:cmAuthor id="6" name="MÜLLER Jan Marco" initials="MM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C"/>
    <a:srgbClr val="2455A3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2" autoAdjust="0"/>
    <p:restoredTop sz="93400" autoAdjust="0"/>
  </p:normalViewPr>
  <p:slideViewPr>
    <p:cSldViewPr snapToGrid="0">
      <p:cViewPr varScale="1"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IIASA Publications (PURE)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360</c:v>
                </c:pt>
                <c:pt idx="1">
                  <c:v>540</c:v>
                </c:pt>
                <c:pt idx="2">
                  <c:v>492</c:v>
                </c:pt>
                <c:pt idx="3">
                  <c:v>517</c:v>
                </c:pt>
                <c:pt idx="4">
                  <c:v>569</c:v>
                </c:pt>
                <c:pt idx="5">
                  <c:v>584</c:v>
                </c:pt>
                <c:pt idx="6">
                  <c:v>610</c:v>
                </c:pt>
                <c:pt idx="7">
                  <c:v>591</c:v>
                </c:pt>
                <c:pt idx="8">
                  <c:v>563</c:v>
                </c:pt>
                <c:pt idx="9">
                  <c:v>667</c:v>
                </c:pt>
                <c:pt idx="10">
                  <c:v>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01-7F4E-A671-29DF38326C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Peer-reviewed Articles (PURE)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180</c:v>
                </c:pt>
                <c:pt idx="1">
                  <c:v>210</c:v>
                </c:pt>
                <c:pt idx="2">
                  <c:v>276</c:v>
                </c:pt>
                <c:pt idx="3">
                  <c:v>292</c:v>
                </c:pt>
                <c:pt idx="4">
                  <c:v>307</c:v>
                </c:pt>
                <c:pt idx="5">
                  <c:v>348</c:v>
                </c:pt>
                <c:pt idx="6">
                  <c:v>368</c:v>
                </c:pt>
                <c:pt idx="7">
                  <c:v>382</c:v>
                </c:pt>
                <c:pt idx="8">
                  <c:v>391</c:v>
                </c:pt>
                <c:pt idx="9">
                  <c:v>443</c:v>
                </c:pt>
                <c:pt idx="10">
                  <c:v>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01-7F4E-A671-29DF38326C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Peer-reviewed Articles (SCOPUS)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137</c:v>
                </c:pt>
                <c:pt idx="1">
                  <c:v>161</c:v>
                </c:pt>
                <c:pt idx="2">
                  <c:v>203</c:v>
                </c:pt>
                <c:pt idx="3">
                  <c:v>226</c:v>
                </c:pt>
                <c:pt idx="4">
                  <c:v>216</c:v>
                </c:pt>
                <c:pt idx="5">
                  <c:v>258</c:v>
                </c:pt>
                <c:pt idx="6">
                  <c:v>255</c:v>
                </c:pt>
                <c:pt idx="7">
                  <c:v>297</c:v>
                </c:pt>
                <c:pt idx="8">
                  <c:v>314</c:v>
                </c:pt>
                <c:pt idx="9">
                  <c:v>377</c:v>
                </c:pt>
                <c:pt idx="10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01-7F4E-A671-29DF38326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332776"/>
        <c:axId val="2048684696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Citations (SCOPUS)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6231</c:v>
                </c:pt>
                <c:pt idx="1">
                  <c:v>7568</c:v>
                </c:pt>
                <c:pt idx="2">
                  <c:v>10663</c:v>
                </c:pt>
                <c:pt idx="3">
                  <c:v>13025</c:v>
                </c:pt>
                <c:pt idx="4">
                  <c:v>15690</c:v>
                </c:pt>
                <c:pt idx="5">
                  <c:v>17448</c:v>
                </c:pt>
                <c:pt idx="6">
                  <c:v>20926</c:v>
                </c:pt>
                <c:pt idx="7">
                  <c:v>25866</c:v>
                </c:pt>
                <c:pt idx="8">
                  <c:v>28603</c:v>
                </c:pt>
                <c:pt idx="9">
                  <c:v>33699</c:v>
                </c:pt>
                <c:pt idx="10">
                  <c:v>43425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01-7F4E-A671-29DF38326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255400"/>
        <c:axId val="2124588936"/>
      </c:lineChart>
      <c:catAx>
        <c:axId val="204833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48684696"/>
        <c:crosses val="autoZero"/>
        <c:auto val="1"/>
        <c:lblAlgn val="ctr"/>
        <c:lblOffset val="100"/>
        <c:noMultiLvlLbl val="0"/>
      </c:catAx>
      <c:valAx>
        <c:axId val="2048684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48332776"/>
        <c:crosses val="autoZero"/>
        <c:crossBetween val="between"/>
      </c:valAx>
      <c:valAx>
        <c:axId val="2124588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0255400"/>
        <c:crosses val="max"/>
        <c:crossBetween val="between"/>
      </c:valAx>
      <c:catAx>
        <c:axId val="2130255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458893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8183498534035003"/>
          <c:y val="4.6240224498529797E-2"/>
          <c:w val="0.28074051012546503"/>
          <c:h val="0.9237433171020440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Policy documents citing IIASA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60</c:v>
                </c:pt>
                <c:pt idx="2">
                  <c:v>41</c:v>
                </c:pt>
                <c:pt idx="3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FA-4937-BB6C-989B78E39F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 policy documents citing IIASA research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FA-4937-BB6C-989B78E39F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1501216"/>
        <c:axId val="563048888"/>
      </c:lineChart>
      <c:catAx>
        <c:axId val="5715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048888"/>
        <c:crosses val="autoZero"/>
        <c:auto val="1"/>
        <c:lblAlgn val="ctr"/>
        <c:lblOffset val="100"/>
        <c:noMultiLvlLbl val="0"/>
      </c:catAx>
      <c:valAx>
        <c:axId val="56304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50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3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6FA36-B7D7-423B-B5AB-78301D38F9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29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7A1DD-B70C-B048-99CA-ED85422872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4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SCOPUS, an independent database of peer-reviewed literature from the publisher Elsevier</a:t>
            </a:r>
          </a:p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Arial" pitchFamily="34" charset="0"/>
              </a:rPr>
              <a:t>This h-index measures the productivity and impact of the journal articles by IIASA authors in different databases of peer-reviewed literature. An h-index of 100 means that of all IIASA journal articles, 100 articles have been cited more than 100 times.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8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71F0-2A35-4987-B5A8-835387C883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FA36-B7D7-423B-B5AB-78301D38F9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9584" y="987426"/>
            <a:ext cx="5614415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24103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23777"/>
            <a:ext cx="1971675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3843-0B02-4D49-B640-89BC5B2B4B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87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40703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658179"/>
            <a:ext cx="7207758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919985"/>
            <a:ext cx="7207758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4061" y="6352805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1137A3-E642-184A-A0A5-B98BBFFFC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34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5587D-514C-B240-8FC0-370C1E762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45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87A4B-A566-7949-A402-54BC6560D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3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245C72-ABFD-A348-8F12-3AB3FD9C3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3" y="1594884"/>
            <a:ext cx="7943389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596321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482692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482692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53225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024" y="987426"/>
            <a:ext cx="521207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677041"/>
            <a:ext cx="7994142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294169"/>
            <a:ext cx="6813221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90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5"/>
            <a:ext cx="7994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Royal Society: New frontiers in science diplomacy – Navigating the changing balance of power, January 2010</a:t>
            </a:r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2020-04-06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sa.ac.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ww.iiasa.ac.at/keepintouch" TargetMode="External"/><Relationship Id="rId4" Type="http://schemas.openxmlformats.org/officeDocument/2006/relationships/hyperlink" Target="mailto:inf@iiasa.ac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3AF2-B791-4D97-AB2F-7582AEBB1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4" y="1101581"/>
            <a:ext cx="8599932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IIASA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38001-29C4-43B8-AAED-7E03A875F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56" y="3999692"/>
            <a:ext cx="6330102" cy="192293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Dr. Albert van Jaarsveld</a:t>
            </a:r>
          </a:p>
          <a:p>
            <a:r>
              <a:rPr lang="en-US" sz="1800" b="1" dirty="0"/>
              <a:t>IIASA Director General and Chief Executive Officer</a:t>
            </a:r>
          </a:p>
          <a:p>
            <a:endParaRPr lang="en-US" sz="1800" dirty="0"/>
          </a:p>
          <a:p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</a:rPr>
              <a:t>PEER Workshop</a:t>
            </a:r>
            <a:endParaRPr lang="en-US" sz="1900" b="1" dirty="0"/>
          </a:p>
          <a:p>
            <a:r>
              <a:rPr lang="en-US" sz="1800" b="1" dirty="0"/>
              <a:t>May 2022</a:t>
            </a:r>
          </a:p>
          <a:p>
            <a:endParaRPr lang="en-US" sz="1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2F38AE-892A-6B47-AD12-1D3C09628860}"/>
              </a:ext>
            </a:extLst>
          </p:cNvPr>
          <p:cNvSpPr>
            <a:spLocks/>
          </p:cNvSpPr>
          <p:nvPr/>
        </p:nvSpPr>
        <p:spPr>
          <a:xfrm>
            <a:off x="6482058" y="4495523"/>
            <a:ext cx="2389908" cy="214665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84" y="56004"/>
            <a:ext cx="8243316" cy="1148334"/>
          </a:xfrm>
        </p:spPr>
        <p:txBody>
          <a:bodyPr>
            <a:normAutofit/>
          </a:bodyPr>
          <a:lstStyle/>
          <a:p>
            <a:r>
              <a:rPr lang="en-US" sz="2400" b="1" dirty="0"/>
              <a:t>IIASA Research Strategy (2021-2030)</a:t>
            </a:r>
            <a:br>
              <a:rPr lang="en-US" sz="2400" b="1" dirty="0"/>
            </a:br>
            <a:r>
              <a:rPr lang="en-US" sz="2400" b="1" dirty="0"/>
              <a:t>The Seven Research Themes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0777-827F-8D42-90B1-61394C340E6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22" b="8487"/>
          <a:stretch/>
        </p:blipFill>
        <p:spPr>
          <a:xfrm>
            <a:off x="-159258" y="1647093"/>
            <a:ext cx="4985499" cy="429768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4113852-FB28-4BE1-B558-5BB4D13FC904}"/>
              </a:ext>
            </a:extLst>
          </p:cNvPr>
          <p:cNvSpPr txBox="1">
            <a:spLocks/>
          </p:cNvSpPr>
          <p:nvPr/>
        </p:nvSpPr>
        <p:spPr>
          <a:xfrm>
            <a:off x="4572000" y="1324946"/>
            <a:ext cx="4300157" cy="53929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What’s New?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Seven new interlinked research themes and six new programs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Brand new research foci include: </a:t>
            </a:r>
            <a:r>
              <a:rPr lang="en-US" sz="1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Just Societies, New Economic Frontiers. Biodiversity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Large-scale interdisciplinary research projects</a:t>
            </a:r>
            <a:r>
              <a:rPr 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collectively agreed by NMOs and IIASA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Increased </a:t>
            </a:r>
            <a:r>
              <a:rPr lang="en-US" sz="1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capacity development </a:t>
            </a:r>
            <a:r>
              <a:rPr 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opportunities in systems analysis for NMOs (including access to models)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Growth in IIASA as a </a:t>
            </a:r>
            <a:r>
              <a:rPr lang="en-US" sz="1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facilitator for science diplomacy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42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652A0C-DCE1-DA45-8B96-A37D45E0FADB}"/>
              </a:ext>
            </a:extLst>
          </p:cNvPr>
          <p:cNvGrpSpPr/>
          <p:nvPr/>
        </p:nvGrpSpPr>
        <p:grpSpPr>
          <a:xfrm>
            <a:off x="0" y="2262876"/>
            <a:ext cx="9144000" cy="4595124"/>
            <a:chOff x="0" y="2262876"/>
            <a:chExt cx="9144000" cy="4595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AD1AF7-74F3-FE4A-A23D-EAB37D3E8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262876"/>
              <a:ext cx="9144000" cy="45951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7778DF-FC3B-074B-8F2B-5E1476C37139}"/>
                </a:ext>
              </a:extLst>
            </p:cNvPr>
            <p:cNvSpPr/>
            <p:nvPr/>
          </p:nvSpPr>
          <p:spPr>
            <a:xfrm>
              <a:off x="0" y="2262876"/>
              <a:ext cx="9144000" cy="3454198"/>
            </a:xfrm>
            <a:prstGeom prst="rect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6134" y="151039"/>
            <a:ext cx="7574109" cy="1836400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579C"/>
                </a:solidFill>
              </a:rPr>
              <a:t>IIASA is…</a:t>
            </a:r>
            <a:br>
              <a:rPr lang="en-US" sz="3200" b="1" dirty="0">
                <a:solidFill>
                  <a:srgbClr val="00579C"/>
                </a:solidFill>
              </a:rPr>
            </a:br>
            <a:r>
              <a:rPr lang="en-US" sz="1800" dirty="0"/>
              <a:t>An international research institute that conducts </a:t>
            </a:r>
            <a:r>
              <a:rPr lang="en-US" sz="1800" b="1" dirty="0"/>
              <a:t>multidisciplinary/ transdisciplinary research</a:t>
            </a:r>
            <a:r>
              <a:rPr lang="en-US" sz="1800" dirty="0"/>
              <a:t> to help policymakers find long-term solutions to </a:t>
            </a:r>
            <a:r>
              <a:rPr lang="en-US" sz="1800" b="1" dirty="0"/>
              <a:t>global and universal challenges </a:t>
            </a:r>
            <a:r>
              <a:rPr lang="en-US" sz="1800" dirty="0"/>
              <a:t>facing humanity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7706D-F1AB-0022-E8E5-C6D8EA66E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1" t="17747" r="14496" b="9348"/>
          <a:stretch/>
        </p:blipFill>
        <p:spPr>
          <a:xfrm>
            <a:off x="484209" y="2499919"/>
            <a:ext cx="8244576" cy="41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3362" y="281525"/>
            <a:ext cx="7784757" cy="83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7625" rIns="96838" bIns="47625">
            <a:spAutoFit/>
          </a:bodyPr>
          <a:lstStyle>
            <a:lvl1pPr defTabSz="966788"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1pPr>
            <a:lvl2pPr marL="742950" indent="-285750" defTabSz="966788"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2pPr>
            <a:lvl3pPr marL="1143000" indent="-228600" defTabSz="966788"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3pPr>
            <a:lvl4pPr marL="1600200" indent="-228600" defTabSz="966788"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4pPr>
            <a:lvl5pPr marL="2057400" indent="-228600" defTabSz="966788"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tabLst>
                <a:tab pos="188913" algn="l"/>
              </a:tabLst>
              <a:defRPr sz="2000" b="1">
                <a:solidFill>
                  <a:srgbClr val="0F3277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is complex as are the key </a:t>
            </a:r>
          </a:p>
          <a:p>
            <a:r>
              <a:rPr lang="en-US" sz="2400" dirty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 and scientific challenges of the day</a:t>
            </a:r>
          </a:p>
        </p:txBody>
      </p:sp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984418B2-D902-47C7-B634-507F65A26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280"/>
            <a:ext cx="9144000" cy="58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7081248" y="1947596"/>
            <a:ext cx="1748516" cy="1191440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 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(G4M)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4855032" y="3597129"/>
            <a:ext cx="1748516" cy="118445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Agriculture, </a:t>
            </a:r>
            <a:b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bioenergy and forestry 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GLOBIOM)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2628815" y="3592027"/>
            <a:ext cx="1748516" cy="118448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Planning 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MESSAGE)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38" name="Text Box 33"/>
          <p:cNvSpPr txBox="1">
            <a:spLocks noChangeArrowheads="1"/>
          </p:cNvSpPr>
          <p:nvPr/>
        </p:nvSpPr>
        <p:spPr bwMode="auto">
          <a:xfrm>
            <a:off x="402598" y="1947596"/>
            <a:ext cx="1748516" cy="1191440"/>
          </a:xfrm>
          <a:prstGeom prst="round2DiagRect">
            <a:avLst/>
          </a:prstGeom>
          <a:ln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(MAGICC)</a:t>
            </a:r>
            <a:b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39" name="Text Box 34"/>
          <p:cNvSpPr txBox="1">
            <a:spLocks noChangeArrowheads="1"/>
          </p:cNvSpPr>
          <p:nvPr/>
        </p:nvSpPr>
        <p:spPr bwMode="auto">
          <a:xfrm>
            <a:off x="402598" y="3593440"/>
            <a:ext cx="1748516" cy="1186764"/>
          </a:xfrm>
          <a:prstGeom prst="round2DiagRect">
            <a:avLst/>
          </a:prstGeom>
          <a:ln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Greenhouse gases </a:t>
            </a:r>
            <a:r>
              <a:rPr lang="en-US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pollution 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mitigation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(GAINS)</a:t>
            </a:r>
            <a:b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44" name="Text Box 11"/>
          <p:cNvSpPr txBox="1">
            <a:spLocks noChangeArrowheads="1"/>
          </p:cNvSpPr>
          <p:nvPr/>
        </p:nvSpPr>
        <p:spPr bwMode="auto">
          <a:xfrm>
            <a:off x="402597" y="5228160"/>
            <a:ext cx="1748518" cy="1191440"/>
          </a:xfrm>
          <a:prstGeom prst="round2DiagRect">
            <a:avLst/>
          </a:prstGeom>
          <a:ln cap="rnd">
            <a:round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Aggregated macroeconomic </a:t>
            </a:r>
            <a:r>
              <a:rPr lang="en-US" altLang="ja-JP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MACRO)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51" name="Text Box 8"/>
          <p:cNvSpPr txBox="1">
            <a:spLocks noChangeArrowheads="1"/>
          </p:cNvSpPr>
          <p:nvPr/>
        </p:nvSpPr>
        <p:spPr bwMode="auto">
          <a:xfrm>
            <a:off x="7081248" y="3598505"/>
            <a:ext cx="1748516" cy="119144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Agricultural </a:t>
            </a:r>
            <a:b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crops 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EPIC)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54" name="Text Box 11"/>
          <p:cNvSpPr txBox="1">
            <a:spLocks noChangeArrowheads="1"/>
          </p:cNvSpPr>
          <p:nvPr/>
        </p:nvSpPr>
        <p:spPr bwMode="auto">
          <a:xfrm>
            <a:off x="2628815" y="5228160"/>
            <a:ext cx="1748516" cy="1191440"/>
          </a:xfrm>
          <a:prstGeom prst="round2DiagRect">
            <a:avLst/>
          </a:prstGeom>
          <a:ln cap="rnd">
            <a:round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Fuel choice model 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cooking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(Access)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55" name="Text Box 11"/>
          <p:cNvSpPr txBox="1">
            <a:spLocks noChangeArrowheads="1"/>
          </p:cNvSpPr>
          <p:nvPr/>
        </p:nvSpPr>
        <p:spPr bwMode="auto">
          <a:xfrm>
            <a:off x="4855031" y="5228953"/>
            <a:ext cx="1748516" cy="1190647"/>
          </a:xfrm>
          <a:prstGeom prst="round2DiagRect">
            <a:avLst/>
          </a:prstGeom>
          <a:ln cap="rnd">
            <a:round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60" name="Text Box 9"/>
          <p:cNvSpPr txBox="1">
            <a:spLocks noChangeArrowheads="1"/>
          </p:cNvSpPr>
          <p:nvPr/>
        </p:nvSpPr>
        <p:spPr bwMode="auto">
          <a:xfrm>
            <a:off x="7081248" y="5234648"/>
            <a:ext cx="1748516" cy="1184952"/>
          </a:xfrm>
          <a:prstGeom prst="round2DiagRect">
            <a:avLst/>
          </a:prstGeom>
          <a:ln cap="rnd">
            <a:round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Renewable energy systems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BeWhere)</a:t>
            </a:r>
            <a:b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1B2A2589-7744-443C-B11A-8A97B387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14" y="1949841"/>
            <a:ext cx="1748518" cy="1191440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</a:t>
            </a:r>
            <a:r>
              <a:rPr lang="en-US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supply, demand &amp; quality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(Community Water </a:t>
            </a:r>
            <a:b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Model-</a:t>
            </a:r>
            <a:r>
              <a:rPr kumimoji="0" lang="en-US" alt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CWatM</a:t>
            </a: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FA9183A7-7FE1-C14D-91A2-F188D825DEF9}"/>
              </a:ext>
            </a:extLst>
          </p:cNvPr>
          <p:cNvSpPr txBox="1">
            <a:spLocks/>
          </p:cNvSpPr>
          <p:nvPr/>
        </p:nvSpPr>
        <p:spPr>
          <a:xfrm>
            <a:off x="283050" y="287548"/>
            <a:ext cx="757410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79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IIASA Integrated Assessment Framework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09DADA8-1BCF-1947-B206-2E13E301ABA8}"/>
              </a:ext>
            </a:extLst>
          </p:cNvPr>
          <p:cNvCxnSpPr>
            <a:cxnSpLocks/>
          </p:cNvCxnSpPr>
          <p:nvPr/>
        </p:nvCxnSpPr>
        <p:spPr>
          <a:xfrm>
            <a:off x="4377331" y="4297943"/>
            <a:ext cx="477701" cy="5084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48391AA-BEBF-3E4B-BF44-184FD4C2CC50}"/>
              </a:ext>
            </a:extLst>
          </p:cNvPr>
          <p:cNvGrpSpPr/>
          <p:nvPr/>
        </p:nvGrpSpPr>
        <p:grpSpPr>
          <a:xfrm>
            <a:off x="2598778" y="925138"/>
            <a:ext cx="4091397" cy="687792"/>
            <a:chOff x="2598778" y="925138"/>
            <a:chExt cx="4091397" cy="687792"/>
          </a:xfrm>
        </p:grpSpPr>
        <p:sp>
          <p:nvSpPr>
            <p:cNvPr id="56325" name="Text Box 6"/>
            <p:cNvSpPr txBox="1">
              <a:spLocks noChangeArrowheads="1"/>
            </p:cNvSpPr>
            <p:nvPr/>
          </p:nvSpPr>
          <p:spPr bwMode="auto">
            <a:xfrm>
              <a:off x="2604616" y="1054922"/>
              <a:ext cx="1909818" cy="55800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2455A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Population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326" name="Text Box 7"/>
            <p:cNvSpPr txBox="1">
              <a:spLocks noChangeArrowheads="1"/>
            </p:cNvSpPr>
            <p:nvPr/>
          </p:nvSpPr>
          <p:spPr bwMode="auto">
            <a:xfrm>
              <a:off x="4768620" y="1054922"/>
              <a:ext cx="1915655" cy="55800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2455A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Economy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337" name="Text Box 32"/>
            <p:cNvSpPr txBox="1">
              <a:spLocks noChangeArrowheads="1"/>
            </p:cNvSpPr>
            <p:nvPr/>
          </p:nvSpPr>
          <p:spPr bwMode="auto">
            <a:xfrm>
              <a:off x="2598778" y="925138"/>
              <a:ext cx="4091397" cy="221337"/>
            </a:xfrm>
            <a:prstGeom prst="roundRect">
              <a:avLst/>
            </a:prstGeom>
            <a:solidFill>
              <a:srgbClr val="00579C"/>
            </a:solidFill>
            <a:ln cap="rnd"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 level Projections</a:t>
              </a:r>
            </a:p>
          </p:txBody>
        </p:sp>
      </p:grp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80D3E43F-6D1E-ED41-9DC5-14874667A3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38765" y="2833400"/>
            <a:ext cx="458133" cy="4344364"/>
          </a:xfrm>
          <a:prstGeom prst="bentConnector3">
            <a:avLst>
              <a:gd name="adj1" fmla="val 61589"/>
            </a:avLst>
          </a:prstGeom>
          <a:ln w="25400" cap="rnd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D20DB324-1113-C24A-BC41-741DDFCB85D1}"/>
              </a:ext>
            </a:extLst>
          </p:cNvPr>
          <p:cNvCxnSpPr>
            <a:cxnSpLocks/>
            <a:stCxn id="56325" idx="3"/>
            <a:endCxn id="56329" idx="0"/>
          </p:cNvCxnSpPr>
          <p:nvPr/>
        </p:nvCxnSpPr>
        <p:spPr>
          <a:xfrm flipH="1">
            <a:off x="4377331" y="1333926"/>
            <a:ext cx="137103" cy="2850345"/>
          </a:xfrm>
          <a:prstGeom prst="bentConnector3">
            <a:avLst>
              <a:gd name="adj1" fmla="val -97891"/>
            </a:avLst>
          </a:prstGeom>
          <a:ln w="25400">
            <a:gradFill>
              <a:gsLst>
                <a:gs pos="0">
                  <a:srgbClr val="2455A3"/>
                </a:gs>
                <a:gs pos="100000">
                  <a:schemeClr val="accent4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276178F1-9B8C-9E4D-88D9-00B4D28EC6A9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10875" y="2279442"/>
            <a:ext cx="452991" cy="2172182"/>
          </a:xfrm>
          <a:prstGeom prst="bentConnector3">
            <a:avLst>
              <a:gd name="adj1" fmla="val 47393"/>
            </a:avLst>
          </a:prstGeom>
          <a:ln w="2540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C8F775AA-15A1-5141-BF43-967151AE0489}"/>
              </a:ext>
            </a:extLst>
          </p:cNvPr>
          <p:cNvCxnSpPr>
            <a:cxnSpLocks/>
            <a:stCxn id="56326" idx="3"/>
            <a:endCxn id="56328" idx="0"/>
          </p:cNvCxnSpPr>
          <p:nvPr/>
        </p:nvCxnSpPr>
        <p:spPr>
          <a:xfrm flipH="1">
            <a:off x="6603548" y="1333926"/>
            <a:ext cx="80727" cy="2855429"/>
          </a:xfrm>
          <a:prstGeom prst="bentConnector3">
            <a:avLst>
              <a:gd name="adj1" fmla="val -210099"/>
            </a:avLst>
          </a:prstGeom>
          <a:ln w="25400">
            <a:gradFill>
              <a:gsLst>
                <a:gs pos="0">
                  <a:srgbClr val="00579C"/>
                </a:gs>
                <a:gs pos="100000">
                  <a:schemeClr val="accent2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1F4C175-08DD-5144-9865-098F5A49ACA9}"/>
              </a:ext>
            </a:extLst>
          </p:cNvPr>
          <p:cNvCxnSpPr>
            <a:cxnSpLocks/>
            <a:stCxn id="56339" idx="0"/>
            <a:endCxn id="56329" idx="2"/>
          </p:cNvCxnSpPr>
          <p:nvPr/>
        </p:nvCxnSpPr>
        <p:spPr>
          <a:xfrm flipV="1">
            <a:off x="2151114" y="4184271"/>
            <a:ext cx="477701" cy="2551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8029AA10-BC56-2C4F-A4D2-058EE6C366D1}"/>
              </a:ext>
            </a:extLst>
          </p:cNvPr>
          <p:cNvCxnSpPr>
            <a:cxnSpLocks/>
          </p:cNvCxnSpPr>
          <p:nvPr/>
        </p:nvCxnSpPr>
        <p:spPr>
          <a:xfrm rot="5400000">
            <a:off x="2111549" y="3916248"/>
            <a:ext cx="451645" cy="2172182"/>
          </a:xfrm>
          <a:prstGeom prst="bentConnector3">
            <a:avLst>
              <a:gd name="adj1" fmla="val 50000"/>
            </a:avLst>
          </a:prstGeom>
          <a:ln w="25400"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0C5B57A-78E7-414C-9266-C8D28F4DB9D9}"/>
              </a:ext>
            </a:extLst>
          </p:cNvPr>
          <p:cNvCxnSpPr>
            <a:cxnSpLocks/>
          </p:cNvCxnSpPr>
          <p:nvPr/>
        </p:nvCxnSpPr>
        <p:spPr>
          <a:xfrm>
            <a:off x="3556606" y="4776515"/>
            <a:ext cx="0" cy="451645"/>
          </a:xfrm>
          <a:prstGeom prst="straightConnector1">
            <a:avLst/>
          </a:prstGeom>
          <a:ln w="25400"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428818B3-11B3-D543-9625-11B5E4FB3E3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97606" y="3914863"/>
            <a:ext cx="452438" cy="2175742"/>
          </a:xfrm>
          <a:prstGeom prst="bentConnector3">
            <a:avLst>
              <a:gd name="adj1" fmla="val 34353"/>
            </a:avLst>
          </a:prstGeom>
          <a:ln w="25400" cap="rnd"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9C933DD9-7AD6-3747-8A63-3C8124F8D4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05271" y="3920557"/>
            <a:ext cx="452438" cy="2175742"/>
          </a:xfrm>
          <a:prstGeom prst="bentConnector3">
            <a:avLst>
              <a:gd name="adj1" fmla="val 34353"/>
            </a:avLst>
          </a:prstGeom>
          <a:ln w="25400" cap="rnd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BC0A16FB-9D7A-CD4F-AA55-219774B6CB0E}"/>
              </a:ext>
            </a:extLst>
          </p:cNvPr>
          <p:cNvCxnSpPr>
            <a:cxnSpLocks/>
          </p:cNvCxnSpPr>
          <p:nvPr/>
        </p:nvCxnSpPr>
        <p:spPr>
          <a:xfrm flipH="1" flipV="1">
            <a:off x="6603548" y="4308390"/>
            <a:ext cx="477700" cy="487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4C321B99-673A-6649-9811-C03F9BCFDC01}"/>
              </a:ext>
            </a:extLst>
          </p:cNvPr>
          <p:cNvCxnSpPr>
            <a:cxnSpLocks/>
            <a:stCxn id="56327" idx="1"/>
            <a:endCxn id="56328" idx="3"/>
          </p:cNvCxnSpPr>
          <p:nvPr/>
        </p:nvCxnSpPr>
        <p:spPr>
          <a:xfrm rot="5400000">
            <a:off x="6613352" y="2254974"/>
            <a:ext cx="458093" cy="2226216"/>
          </a:xfrm>
          <a:prstGeom prst="bentConnector3">
            <a:avLst>
              <a:gd name="adj1" fmla="val 56439"/>
            </a:avLst>
          </a:prstGeom>
          <a:ln w="25400"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357E953-A33C-414A-B087-F668BC61F015}"/>
              </a:ext>
            </a:extLst>
          </p:cNvPr>
          <p:cNvCxnSpPr>
            <a:cxnSpLocks/>
          </p:cNvCxnSpPr>
          <p:nvPr/>
        </p:nvCxnSpPr>
        <p:spPr>
          <a:xfrm flipV="1">
            <a:off x="3544807" y="3147181"/>
            <a:ext cx="0" cy="450746"/>
          </a:xfrm>
          <a:prstGeom prst="straightConnector1">
            <a:avLst/>
          </a:prstGeom>
          <a:ln w="25400">
            <a:gradFill>
              <a:gsLst>
                <a:gs pos="0">
                  <a:schemeClr val="accent4"/>
                </a:gs>
                <a:gs pos="100000">
                  <a:srgbClr val="2455A3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F024F0B5-49FB-E647-821A-ACA26B1B5A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46764" y="2280742"/>
            <a:ext cx="452438" cy="2175742"/>
          </a:xfrm>
          <a:prstGeom prst="bentConnector3">
            <a:avLst>
              <a:gd name="adj1" fmla="val 34353"/>
            </a:avLst>
          </a:prstGeom>
          <a:ln w="25400" cap="rnd">
            <a:gradFill>
              <a:gsLst>
                <a:gs pos="0">
                  <a:srgbClr val="2455A3"/>
                </a:gs>
                <a:gs pos="100000">
                  <a:schemeClr val="accent2"/>
                </a:gs>
              </a:gsLst>
              <a:lin ang="5400000" scaled="1"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A6FCA01-E4E9-1349-BEA1-27E3E8553DA1}"/>
              </a:ext>
            </a:extLst>
          </p:cNvPr>
          <p:cNvCxnSpPr>
            <a:cxnSpLocks/>
            <a:endCxn id="56327" idx="2"/>
          </p:cNvCxnSpPr>
          <p:nvPr/>
        </p:nvCxnSpPr>
        <p:spPr>
          <a:xfrm flipV="1">
            <a:off x="6603548" y="2543316"/>
            <a:ext cx="477700" cy="1"/>
          </a:xfrm>
          <a:prstGeom prst="straightConnector1">
            <a:avLst/>
          </a:prstGeom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A55571-D8A5-FD4B-9D89-77AB508100B0}"/>
              </a:ext>
            </a:extLst>
          </p:cNvPr>
          <p:cNvCxnSpPr>
            <a:cxnSpLocks/>
          </p:cNvCxnSpPr>
          <p:nvPr/>
        </p:nvCxnSpPr>
        <p:spPr>
          <a:xfrm flipH="1">
            <a:off x="3556606" y="1612930"/>
            <a:ext cx="2919" cy="336911"/>
          </a:xfrm>
          <a:prstGeom prst="straightConnector1">
            <a:avLst/>
          </a:prstGeom>
          <a:ln w="25400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1693FBDC-7503-0D45-8FB2-78C7A0E41133}"/>
              </a:ext>
            </a:extLst>
          </p:cNvPr>
          <p:cNvCxnSpPr>
            <a:cxnSpLocks/>
            <a:stCxn id="56326" idx="2"/>
          </p:cNvCxnSpPr>
          <p:nvPr/>
        </p:nvCxnSpPr>
        <p:spPr>
          <a:xfrm>
            <a:off x="5726448" y="1612930"/>
            <a:ext cx="2842" cy="334667"/>
          </a:xfrm>
          <a:prstGeom prst="straightConnector1">
            <a:avLst/>
          </a:prstGeom>
          <a:ln w="25400">
            <a:gradFill>
              <a:gsLst>
                <a:gs pos="0">
                  <a:srgbClr val="00579C"/>
                </a:gs>
                <a:gs pos="100000">
                  <a:schemeClr val="accent6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3D77F9F-E9BE-DC4E-93B8-5AB0193F2F3D}"/>
              </a:ext>
            </a:extLst>
          </p:cNvPr>
          <p:cNvCxnSpPr>
            <a:cxnSpLocks/>
          </p:cNvCxnSpPr>
          <p:nvPr/>
        </p:nvCxnSpPr>
        <p:spPr>
          <a:xfrm flipH="1">
            <a:off x="5613108" y="3152509"/>
            <a:ext cx="1458" cy="449651"/>
          </a:xfrm>
          <a:prstGeom prst="straightConnector1">
            <a:avLst/>
          </a:prstGeom>
          <a:ln w="25400"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">
            <a:extLst>
              <a:ext uri="{FF2B5EF4-FFF2-40B4-BE49-F238E27FC236}">
                <a16:creationId xmlns:a16="http://schemas.microsoft.com/office/drawing/2014/main" id="{B136FDCE-6C4E-544F-AADC-F7DDE4E4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032" y="1947597"/>
            <a:ext cx="1748516" cy="1191439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 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(GEO-WIKI.ORG)</a:t>
            </a:r>
            <a:b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ja-JP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8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397766-49B0-4DD4-86A2-237CDD26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</p:spPr>
        <p:txBody>
          <a:bodyPr>
            <a:normAutofit/>
          </a:bodyPr>
          <a:lstStyle/>
          <a:p>
            <a:r>
              <a:rPr lang="en-US" sz="2400" b="1" dirty="0"/>
              <a:t>New Research Programs and Groups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91CACA4-30B2-490C-AC76-35E1D4FB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426722" y="1447800"/>
            <a:ext cx="8281361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01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626" y="1260555"/>
            <a:ext cx="5560167" cy="277000"/>
          </a:xfrm>
        </p:spPr>
        <p:txBody>
          <a:bodyPr>
            <a:noAutofit/>
          </a:bodyPr>
          <a:lstStyle/>
          <a:p>
            <a:r>
              <a:rPr lang="en-US" sz="1800" b="1" dirty="0"/>
              <a:t>Publication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186799" y="5597445"/>
            <a:ext cx="1543050" cy="273844"/>
          </a:xfrm>
        </p:spPr>
        <p:txBody>
          <a:bodyPr/>
          <a:lstStyle/>
          <a:p>
            <a:fld id="{838B0777-827F-8D42-90B1-61394C340E65}" type="slidenum">
              <a:rPr lang="en-US" sz="900"/>
              <a:t>6</a:t>
            </a:fld>
            <a:endParaRPr lang="en-US" sz="9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8CD01DB-A932-0041-A406-BB9FF35383ED}"/>
              </a:ext>
            </a:extLst>
          </p:cNvPr>
          <p:cNvGraphicFramePr>
            <a:graphicFrameLocks/>
          </p:cNvGraphicFramePr>
          <p:nvPr/>
        </p:nvGraphicFramePr>
        <p:xfrm>
          <a:off x="387625" y="1604048"/>
          <a:ext cx="8516345" cy="23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7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834812880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987188007"/>
                    </a:ext>
                  </a:extLst>
                </a:gridCol>
              </a:tblGrid>
              <a:tr h="462533">
                <a:tc>
                  <a:txBody>
                    <a:bodyPr/>
                    <a:lstStyle/>
                    <a:p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  <a:endParaRPr lang="en-US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  <a:endParaRPr lang="en-US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</a:t>
                      </a:r>
                      <a:endParaRPr lang="en-US" sz="8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IIASA</a:t>
                      </a:r>
                      <a:r>
                        <a:rPr lang="en-US" sz="1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Publications in PURE</a:t>
                      </a:r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64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peer-reviewed articles in PURE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Peer-reviewed journal articles according</a:t>
                      </a:r>
                      <a:r>
                        <a:rPr lang="en-US" sz="1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SCOPUS</a:t>
                      </a:r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Citations of IIASA</a:t>
                      </a:r>
                      <a:r>
                        <a:rPr lang="en-US" sz="1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publications according to SCOPUS</a:t>
                      </a:r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20926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25866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43425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6F53E30-462A-C549-B6D2-312AF77EBE72}"/>
              </a:ext>
            </a:extLst>
          </p:cNvPr>
          <p:cNvGraphicFramePr/>
          <p:nvPr/>
        </p:nvGraphicFramePr>
        <p:xfrm>
          <a:off x="315191" y="4050786"/>
          <a:ext cx="6181725" cy="17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98F921-C1CD-42B4-A85E-B831639BFC46}"/>
              </a:ext>
            </a:extLst>
          </p:cNvPr>
          <p:cNvGraphicFramePr>
            <a:graphicFrameLocks noGrp="1"/>
          </p:cNvGraphicFramePr>
          <p:nvPr/>
        </p:nvGraphicFramePr>
        <p:xfrm>
          <a:off x="6355081" y="4527901"/>
          <a:ext cx="2714625" cy="896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713">
                  <a:extLst>
                    <a:ext uri="{9D8B030D-6E8A-4147-A177-3AD203B41FA5}">
                      <a16:colId xmlns:a16="http://schemas.microsoft.com/office/drawing/2014/main" val="4130448481"/>
                    </a:ext>
                  </a:extLst>
                </a:gridCol>
                <a:gridCol w="567304">
                  <a:extLst>
                    <a:ext uri="{9D8B030D-6E8A-4147-A177-3AD203B41FA5}">
                      <a16:colId xmlns:a16="http://schemas.microsoft.com/office/drawing/2014/main" val="741300116"/>
                    </a:ext>
                  </a:extLst>
                </a:gridCol>
                <a:gridCol w="567304">
                  <a:extLst>
                    <a:ext uri="{9D8B030D-6E8A-4147-A177-3AD203B41FA5}">
                      <a16:colId xmlns:a16="http://schemas.microsoft.com/office/drawing/2014/main" val="886871435"/>
                    </a:ext>
                  </a:extLst>
                </a:gridCol>
                <a:gridCol w="567304">
                  <a:extLst>
                    <a:ext uri="{9D8B030D-6E8A-4147-A177-3AD203B41FA5}">
                      <a16:colId xmlns:a16="http://schemas.microsoft.com/office/drawing/2014/main" val="3283693770"/>
                    </a:ext>
                  </a:extLst>
                </a:gridCol>
              </a:tblGrid>
              <a:tr h="462533">
                <a:tc>
                  <a:txBody>
                    <a:bodyPr/>
                    <a:lstStyle/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 2021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</a:t>
                      </a:r>
                    </a:p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</a:t>
                      </a:r>
                      <a:endParaRPr lang="en-US" sz="7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</a:t>
                      </a:r>
                      <a:endParaRPr lang="en-US" sz="7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7701461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H-Index (SCOPUS)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669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4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41" y="431955"/>
            <a:ext cx="5995607" cy="846233"/>
          </a:xfrm>
        </p:spPr>
        <p:txBody>
          <a:bodyPr>
            <a:normAutofit/>
          </a:bodyPr>
          <a:lstStyle/>
          <a:p>
            <a:r>
              <a:rPr lang="en-US" sz="2400" b="1" dirty="0"/>
              <a:t>High-impact Publications 2015-21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3EFF5-E762-4439-8405-24550A9EF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840" y="1402900"/>
            <a:ext cx="1610711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878" y="2377458"/>
            <a:ext cx="153547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019" y="3125145"/>
            <a:ext cx="1478775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710" y="4105400"/>
            <a:ext cx="1564587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B2E0-F430-443A-8B8F-1F49023685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2" y="1785403"/>
            <a:ext cx="6476700" cy="40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EC54-055E-7AE5-2972-4ED35E53F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3E915-68EB-672E-B6FB-B86959D74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8</a:t>
            </a:fld>
            <a:r>
              <a:rPr lang="en-US"/>
              <a:t>, date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E7D1A0-F795-0B97-3D89-3EB9310D0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488461"/>
              </p:ext>
            </p:extLst>
          </p:nvPr>
        </p:nvGraphicFramePr>
        <p:xfrm>
          <a:off x="897622" y="1773017"/>
          <a:ext cx="7659149" cy="446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6FBC35F-794C-FBD5-0F07-03B952D6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86" y="648503"/>
            <a:ext cx="5995607" cy="846233"/>
          </a:xfrm>
        </p:spPr>
        <p:txBody>
          <a:bodyPr>
            <a:normAutofit/>
          </a:bodyPr>
          <a:lstStyle/>
          <a:p>
            <a:r>
              <a:rPr lang="en-US" sz="2800" b="1" dirty="0"/>
              <a:t>Policy citations 2018 2021 </a:t>
            </a:r>
          </a:p>
        </p:txBody>
      </p:sp>
    </p:spTree>
    <p:extLst>
      <p:ext uri="{BB962C8B-B14F-4D97-AF65-F5344CB8AC3E}">
        <p14:creationId xmlns:p14="http://schemas.microsoft.com/office/powerpoint/2010/main" val="161407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199" y="568354"/>
            <a:ext cx="6627812" cy="17526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579C"/>
                </a:solidFill>
              </a:rPr>
              <a:t>Thank you</a:t>
            </a:r>
          </a:p>
          <a:p>
            <a:endParaRPr lang="en-US" dirty="0">
              <a:solidFill>
                <a:srgbClr val="00589E"/>
              </a:solidFill>
            </a:endParaRPr>
          </a:p>
          <a:p>
            <a:r>
              <a:rPr lang="en-US" dirty="0">
                <a:solidFill>
                  <a:srgbClr val="00579C"/>
                </a:solidFill>
              </a:rPr>
              <a:t>For further information about IIASA:</a:t>
            </a:r>
          </a:p>
          <a:p>
            <a:pPr eaLnBrk="1" hangingPunct="1"/>
            <a:r>
              <a:rPr lang="en-US" dirty="0">
                <a:solidFill>
                  <a:srgbClr val="00589E"/>
                </a:solidFill>
                <a:hlinkClick r:id="rId3"/>
              </a:rPr>
              <a:t>www.iiasa.ac.at</a:t>
            </a:r>
            <a:r>
              <a:rPr lang="en-US" dirty="0">
                <a:solidFill>
                  <a:srgbClr val="00589E"/>
                </a:solidFill>
              </a:rPr>
              <a:t> </a:t>
            </a:r>
            <a:r>
              <a:rPr lang="en-US" dirty="0">
                <a:solidFill>
                  <a:srgbClr val="00579C"/>
                </a:solidFill>
              </a:rPr>
              <a:t>or</a:t>
            </a:r>
            <a:r>
              <a:rPr lang="en-US" dirty="0">
                <a:solidFill>
                  <a:srgbClr val="00589E"/>
                </a:solidFill>
              </a:rPr>
              <a:t> </a:t>
            </a:r>
            <a:r>
              <a:rPr lang="en-US" dirty="0">
                <a:solidFill>
                  <a:srgbClr val="00589E"/>
                </a:solidFill>
                <a:hlinkClick r:id="rId4"/>
              </a:rPr>
              <a:t>inf@iiasa.ac.at</a:t>
            </a:r>
            <a:endParaRPr lang="en-US" dirty="0">
              <a:solidFill>
                <a:srgbClr val="00589E"/>
              </a:solidFill>
            </a:endParaRPr>
          </a:p>
          <a:p>
            <a:pPr eaLnBrk="1" hangingPunct="1"/>
            <a:endParaRPr lang="en-US" dirty="0">
              <a:solidFill>
                <a:srgbClr val="00589E"/>
              </a:solidFill>
            </a:endParaRPr>
          </a:p>
          <a:p>
            <a:pPr eaLnBrk="1" hangingPunct="1"/>
            <a:r>
              <a:rPr lang="en-US" dirty="0">
                <a:solidFill>
                  <a:srgbClr val="00579C"/>
                </a:solidFill>
              </a:rPr>
              <a:t>Subscribe to IIASA’s publications:</a:t>
            </a:r>
          </a:p>
          <a:p>
            <a:pPr eaLnBrk="1" hangingPunct="1"/>
            <a:r>
              <a:rPr lang="en-US" dirty="0">
                <a:solidFill>
                  <a:srgbClr val="00589E"/>
                </a:solidFill>
                <a:hlinkClick r:id="rId5"/>
              </a:rPr>
              <a:t>www.iiasa.ac.at/keepintouch</a:t>
            </a:r>
            <a:r>
              <a:rPr lang="en-US" dirty="0">
                <a:solidFill>
                  <a:srgbClr val="00589E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4E062-3F86-4894-8701-3259E5B91A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6188" y="4738383"/>
            <a:ext cx="6627812" cy="204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94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CC0"/>
      </a:hlink>
      <a:folHlink>
        <a:srgbClr val="617F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7EED3E8-A687-2F4D-BFC5-2EFF8FD9AE8A}" vid="{91757D9B-40DF-8E4C-94A3-5CC38E39487C}"/>
    </a:ext>
  </a:extLst>
</a:theme>
</file>

<file path=ppt/theme/theme2.xml><?xml version="1.0" encoding="utf-8"?>
<a:theme xmlns:a="http://schemas.openxmlformats.org/drawingml/2006/main" name="IIASA alternatives">
  <a:themeElements>
    <a:clrScheme name="Custom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7EED3E8-A687-2F4D-BFC5-2EFF8FD9AE8A}" vid="{743B7EA2-E18F-B341-AA52-D407FFF34D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T2EJA6NA5JU7-1903484182-113</_dlc_DocId>
    <_dlc_DocIdUrl xmlns="06814371-4dd9-40ea-9cc7-40b39613c6ae">
      <Url>https://iiasahub.sharepoint.com/sites/intranet/ercl/_layouts/15/DocIdRedir.aspx?ID=T2EJA6NA5JU7-1903484182-113</Url>
      <Description>T2EJA6NA5JU7-1903484182-113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93C57-A7ED-44E6-88BF-DA3984EE19E6}">
  <ds:schemaRefs>
    <ds:schemaRef ds:uri="http://schemas.microsoft.com/office/2006/documentManagement/types"/>
    <ds:schemaRef ds:uri="http://www.w3.org/XML/1998/namespace"/>
    <ds:schemaRef ds:uri="749ef8e9-4186-4c55-b2d4-b1c3f2fa9400"/>
    <ds:schemaRef ds:uri="http://schemas.openxmlformats.org/package/2006/metadata/core-properties"/>
    <ds:schemaRef ds:uri="http://purl.org/dc/terms/"/>
    <ds:schemaRef ds:uri="http://purl.org/dc/dcmitype/"/>
    <ds:schemaRef ds:uri="06814371-4dd9-40ea-9cc7-40b39613c6ae"/>
    <ds:schemaRef ds:uri="0689c177-5e19-464b-8532-40aa8fde3a94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414</Words>
  <Application>Microsoft Office PowerPoint</Application>
  <PresentationFormat>On-screen Show (4:3)</PresentationFormat>
  <Paragraphs>107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Tahoma</vt:lpstr>
      <vt:lpstr>Wingdings</vt:lpstr>
      <vt:lpstr>Office Theme</vt:lpstr>
      <vt:lpstr>IIASA alternatives</vt:lpstr>
      <vt:lpstr>IIASA</vt:lpstr>
      <vt:lpstr>PowerPoint Presentation</vt:lpstr>
      <vt:lpstr>PowerPoint Presentation</vt:lpstr>
      <vt:lpstr>PowerPoint Presentation</vt:lpstr>
      <vt:lpstr>New Research Programs and Groups </vt:lpstr>
      <vt:lpstr>Publication Output</vt:lpstr>
      <vt:lpstr>High-impact Publications 2015-21 </vt:lpstr>
      <vt:lpstr>Policy citations 2018 2021 </vt:lpstr>
      <vt:lpstr>PowerPoint Presentation</vt:lpstr>
      <vt:lpstr>IIASA Research Strategy (2021-2030) The Seven Research Themes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IIASA in Science Diplomacy</dc:title>
  <dc:creator>ARBOUR Nicole</dc:creator>
  <cp:lastModifiedBy>VAN JAARSVELD Albert</cp:lastModifiedBy>
  <cp:revision>304</cp:revision>
  <cp:lastPrinted>2018-09-04T06:30:47Z</cp:lastPrinted>
  <dcterms:created xsi:type="dcterms:W3CDTF">2020-04-02T06:09:05Z</dcterms:created>
  <dcterms:modified xsi:type="dcterms:W3CDTF">2022-05-19T06:37:21Z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541ae65b-f852-44ab-9656-26c736ae4f72</vt:lpwstr>
  </property>
</Properties>
</file>