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080" r:id="rId4"/>
  </p:sldMasterIdLst>
  <p:notesMasterIdLst>
    <p:notesMasterId r:id="rId26"/>
  </p:notesMasterIdLst>
  <p:handoutMasterIdLst>
    <p:handoutMasterId r:id="rId27"/>
  </p:handoutMasterIdLst>
  <p:sldIdLst>
    <p:sldId id="761" r:id="rId5"/>
    <p:sldId id="805" r:id="rId6"/>
    <p:sldId id="814" r:id="rId7"/>
    <p:sldId id="818" r:id="rId8"/>
    <p:sldId id="819" r:id="rId9"/>
    <p:sldId id="813" r:id="rId10"/>
    <p:sldId id="812" r:id="rId11"/>
    <p:sldId id="811" r:id="rId12"/>
    <p:sldId id="810" r:id="rId13"/>
    <p:sldId id="822" r:id="rId14"/>
    <p:sldId id="820" r:id="rId15"/>
    <p:sldId id="807" r:id="rId16"/>
    <p:sldId id="815" r:id="rId17"/>
    <p:sldId id="816" r:id="rId18"/>
    <p:sldId id="817" r:id="rId19"/>
    <p:sldId id="809" r:id="rId20"/>
    <p:sldId id="806" r:id="rId21"/>
    <p:sldId id="665" r:id="rId22"/>
    <p:sldId id="821" r:id="rId23"/>
    <p:sldId id="823" r:id="rId24"/>
    <p:sldId id="791" r:id="rId25"/>
  </p:sldIdLst>
  <p:sldSz cx="9144000" cy="5143500" type="screen16x9"/>
  <p:notesSz cx="6669088" cy="97536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I' Maddalena (CLIMA)" initials="DM(" lastIdx="1" clrIdx="0"/>
  <p:cmAuthor id="1" name="VAN DIJK Tim (CLIMA)" initials="VDT(" lastIdx="3" clrIdx="1"/>
  <p:cmAuthor id="2" name="PERTOT Alessandra (CLIMA) 2" initials="PA(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C4"/>
    <a:srgbClr val="FFFFCC"/>
    <a:srgbClr val="CCFFCC"/>
    <a:srgbClr val="CCFFFF"/>
    <a:srgbClr val="D9D9D9"/>
    <a:srgbClr val="FFFFFF"/>
    <a:srgbClr val="CCECFF"/>
    <a:srgbClr val="9CD7F3"/>
    <a:srgbClr val="F7F1A6"/>
    <a:srgbClr val="9DC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2" autoAdjust="0"/>
    <p:restoredTop sz="93079" autoAdjust="0"/>
  </p:normalViewPr>
  <p:slideViewPr>
    <p:cSldViewPr snapToGrid="0">
      <p:cViewPr varScale="1">
        <p:scale>
          <a:sx n="117" d="100"/>
          <a:sy n="117" d="100"/>
        </p:scale>
        <p:origin x="108" y="4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244" y="114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890542" cy="4880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38" y="3"/>
            <a:ext cx="2890542" cy="4880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263923"/>
            <a:ext cx="2890542" cy="4880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38" y="9263923"/>
            <a:ext cx="2890542" cy="4880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4B040F7-2E58-443B-9BDD-12AD88D0E2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04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890542" cy="4880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38" y="3"/>
            <a:ext cx="2890542" cy="4880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0250"/>
            <a:ext cx="6507162" cy="366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004" y="4631963"/>
            <a:ext cx="5337082" cy="43904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263923"/>
            <a:ext cx="2890542" cy="4880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38" y="9263923"/>
            <a:ext cx="2890542" cy="4880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559" tIns="44279" rIns="88559" bIns="442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FCD85E-2713-4FC0-BAC6-3B0F51E024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44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0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30250"/>
            <a:ext cx="6507162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06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5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0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2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44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3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55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74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30250"/>
            <a:ext cx="6507162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06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8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7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92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5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2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9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8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53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0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5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1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9" y="735809"/>
            <a:ext cx="9180513" cy="440769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18" tIns="45710" rIns="91418" bIns="45710" anchor="ctr"/>
          <a:lstStyle>
            <a:lvl1pPr defTabSz="457200" eaLnBrk="0" hangingPunct="0"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92" y="194074"/>
            <a:ext cx="1436687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" y="735808"/>
            <a:ext cx="9180513" cy="4460083"/>
            <a:chOff x="0" y="618"/>
            <a:chExt cx="5783" cy="374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618"/>
              <a:ext cx="5783" cy="3702"/>
            </a:xfrm>
            <a:prstGeom prst="rect">
              <a:avLst/>
            </a:prstGeom>
            <a:solidFill>
              <a:srgbClr val="0F5494"/>
            </a:solidFill>
            <a:ln w="25400" algn="ctr">
              <a:solidFill>
                <a:srgbClr val="0F5494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b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2615" y="4076"/>
              <a:ext cx="376" cy="244"/>
            </a:xfrm>
            <a:prstGeom prst="rect">
              <a:avLst/>
            </a:prstGeom>
            <a:solidFill>
              <a:srgbClr val="31942E"/>
            </a:solidFill>
            <a:ln w="9525" algn="ctr">
              <a:solidFill>
                <a:srgbClr val="3194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800" i="1">
                <a:solidFill>
                  <a:srgbClr val="FFFFFF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2577" y="4080"/>
              <a:ext cx="515" cy="2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3175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800" i="1">
                  <a:solidFill>
                    <a:srgbClr val="FFFFFF"/>
                  </a:solidFill>
                </a:rPr>
                <a:t>Climate Action</a:t>
              </a:r>
            </a:p>
          </p:txBody>
        </p:sp>
      </p:grpSp>
      <p:pic>
        <p:nvPicPr>
          <p:cNvPr id="10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7" y="194074"/>
            <a:ext cx="1436687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4146550" y="921544"/>
            <a:ext cx="622300" cy="0"/>
          </a:xfrm>
          <a:prstGeom prst="line">
            <a:avLst/>
          </a:prstGeom>
          <a:noFill/>
          <a:ln w="38100">
            <a:solidFill>
              <a:srgbClr val="3194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en-GB" sz="2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1924053"/>
            <a:ext cx="5040312" cy="592931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6"/>
            <a:ext cx="8532812" cy="1296590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72ADD20-54CD-49AC-93D1-41E7B8F4C673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4579598-6B5E-450F-8078-67215ABE9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2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64C6-41CD-4851-AF5C-80DB1CA12F08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9F33-A625-47CC-9C80-AD00F6C28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6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7" y="1004887"/>
            <a:ext cx="2071687" cy="35111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3" y="1004887"/>
            <a:ext cx="6067425" cy="35111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B5FB-412C-4B90-BEC2-60BDF6F6A7D4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A521B-DCF7-44E3-B607-6565976897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9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38CC-2391-4260-B19A-3AF9A3C7F518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CF05-7F62-44A3-B2DA-89C454DE6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1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D49D-D21F-4C77-8ABD-1E20A6FD632E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8D8F-C3C9-424A-A261-4F8CC0861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6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9282"/>
            <a:ext cx="4038600" cy="2646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C5FD-47C6-4ECA-B3FC-51C25141821C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AF06-F548-4097-BBB0-1A630776F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2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E083-BCF0-4BDC-A700-877BAB442835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BEDD0-AA51-4348-B10B-BB3CC94DCB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4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EBA5-3912-4764-A2F4-05DCBAD2F739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1984-55B5-4763-A4CF-74C281EAF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175D-2C84-45DE-B876-1FA7C51E6D0B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0E7B-39B7-4D90-BA82-97F963EE5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45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B369-7417-43C6-94F6-C0653AE88C2C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F378-A24F-4B9C-BD27-7854FF0578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9C0A-D09F-48BE-B041-92FF233345A0}" type="datetimeFigureOut">
              <a:rPr lang="en-US"/>
              <a:pPr>
                <a:defRPr/>
              </a:pPr>
              <a:t>5/16/2022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B6E0-D567-44F8-827D-AF4B093F2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3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04890"/>
            <a:ext cx="82296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9282"/>
            <a:ext cx="8229600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7140AD-0A0A-4754-B8F9-59084AC7D1AD}" type="datetimeFigureOut">
              <a:rPr lang="en-US" b="0"/>
              <a:pPr>
                <a:defRPr/>
              </a:pPr>
              <a:t>5/16/2022</a:t>
            </a:fld>
            <a:endParaRPr lang="en-GB" b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6F4FAD4-399D-4DB0-9ACB-7ECD2588B4A1}" type="slidenum">
              <a:rPr lang="en-GB" b="0"/>
              <a:pPr>
                <a:defRPr/>
              </a:pPr>
              <a:t>‹#›</a:t>
            </a:fld>
            <a:endParaRPr lang="en-GB" b="0"/>
          </a:p>
        </p:txBody>
      </p:sp>
      <p:sp>
        <p:nvSpPr>
          <p:cNvPr id="15" name="Rectangle 14"/>
          <p:cNvSpPr/>
          <p:nvPr/>
        </p:nvSpPr>
        <p:spPr>
          <a:xfrm>
            <a:off x="0" y="2"/>
            <a:ext cx="9144000" cy="71794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4570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1" name="Picture 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92" y="194075"/>
            <a:ext cx="1436687" cy="7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4090988" y="4853002"/>
            <a:ext cx="817562" cy="342901"/>
            <a:chOff x="2577" y="4076"/>
            <a:chExt cx="515" cy="288"/>
          </a:xfrm>
        </p:grpSpPr>
        <p:sp>
          <p:nvSpPr>
            <p:cNvPr id="2058" name="Rectangle 6"/>
            <p:cNvSpPr>
              <a:spLocks noChangeArrowheads="1"/>
            </p:cNvSpPr>
            <p:nvPr userDrawn="1"/>
          </p:nvSpPr>
          <p:spPr bwMode="auto">
            <a:xfrm>
              <a:off x="2615" y="4076"/>
              <a:ext cx="376" cy="244"/>
            </a:xfrm>
            <a:prstGeom prst="rect">
              <a:avLst/>
            </a:prstGeom>
            <a:solidFill>
              <a:srgbClr val="31942E"/>
            </a:solidFill>
            <a:ln w="9525" algn="ctr">
              <a:solidFill>
                <a:srgbClr val="3194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800" i="1">
                <a:solidFill>
                  <a:srgbClr val="FFFFFF"/>
                </a:solidFill>
              </a:endParaRPr>
            </a:p>
          </p:txBody>
        </p:sp>
        <p:sp>
          <p:nvSpPr>
            <p:cNvPr id="2059" name="Rectangle 10"/>
            <p:cNvSpPr>
              <a:spLocks noChangeArrowheads="1"/>
            </p:cNvSpPr>
            <p:nvPr userDrawn="1"/>
          </p:nvSpPr>
          <p:spPr bwMode="auto">
            <a:xfrm>
              <a:off x="2577" y="4080"/>
              <a:ext cx="515" cy="2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3175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800" i="1">
                  <a:solidFill>
                    <a:srgbClr val="FFFFFF"/>
                  </a:solidFill>
                </a:rPr>
                <a:t>Climate Action</a:t>
              </a:r>
            </a:p>
          </p:txBody>
        </p:sp>
      </p:grpSp>
      <p:sp>
        <p:nvSpPr>
          <p:cNvPr id="1033" name="Line 11"/>
          <p:cNvSpPr>
            <a:spLocks noChangeShapeType="1"/>
          </p:cNvSpPr>
          <p:nvPr/>
        </p:nvSpPr>
        <p:spPr bwMode="auto">
          <a:xfrm flipV="1">
            <a:off x="4146550" y="928688"/>
            <a:ext cx="622300" cy="0"/>
          </a:xfrm>
          <a:prstGeom prst="line">
            <a:avLst/>
          </a:prstGeom>
          <a:noFill/>
          <a:ln w="38100">
            <a:solidFill>
              <a:srgbClr val="3194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en-GB" sz="2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8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marL="358689" indent="-358689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689" indent="-358689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689" indent="-358689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689" indent="-358689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689" indent="-358689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779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869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96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05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818" indent="-34281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772" indent="-285681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2726" indent="-228545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9816" indent="-22854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6906" indent="-22854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3996" indent="-2285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086" indent="-2285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178" indent="-2285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5268" indent="-2285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euclimateaction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12" Type="http://schemas.openxmlformats.org/officeDocument/2006/relationships/hyperlink" Target="http://ec.europa.eu/clim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EUClimateAction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twitter.com/EUClimateAction" TargetMode="External"/><Relationship Id="rId4" Type="http://schemas.openxmlformats.org/officeDocument/2006/relationships/hyperlink" Target="https://www.facebook.com/EUClimateAction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eur-lex.europa.eu/legal-content/EN/TXT/?uri=OJ:C:2021:373:TOC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cc.it/sam-ps-study-on-adaptation-modelling-project-outputs#projec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-adapt.eea.europa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.ec.europa.eu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inspire-geoportal.ec.europa.e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4peace.jrc.ec.europa.eu/" TargetMode="External"/><Relationship Id="rId3" Type="http://schemas.openxmlformats.org/officeDocument/2006/relationships/hyperlink" Target="https://drmkc.jrc.ec.europa.eu/" TargetMode="External"/><Relationship Id="rId7" Type="http://schemas.openxmlformats.org/officeDocument/2006/relationships/hyperlink" Target="https://effis.jrc.ec.europa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fas.eu/en" TargetMode="External"/><Relationship Id="rId11" Type="http://schemas.openxmlformats.org/officeDocument/2006/relationships/hyperlink" Target="https://climate-adapt.eea.europa.eu/metadata/tools/euroheat-online-heatwave-forecast" TargetMode="External"/><Relationship Id="rId5" Type="http://schemas.openxmlformats.org/officeDocument/2006/relationships/hyperlink" Target="https://edo.jrc.ec.europa.eu/" TargetMode="External"/><Relationship Id="rId10" Type="http://schemas.openxmlformats.org/officeDocument/2006/relationships/hyperlink" Target="https://ghsl.jrc.ec.europa.eu/" TargetMode="External"/><Relationship Id="rId4" Type="http://schemas.openxmlformats.org/officeDocument/2006/relationships/hyperlink" Target="https://emergency.copernicus.eu/" TargetMode="External"/><Relationship Id="rId9" Type="http://schemas.openxmlformats.org/officeDocument/2006/relationships/hyperlink" Target="https://gdac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assessment-report/ar6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www.ipcc.ch/report/sixth-assessment-report-working-group-ii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euclimateaction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12" Type="http://schemas.openxmlformats.org/officeDocument/2006/relationships/hyperlink" Target="http://ec.europa.eu/clim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EUClimateAction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twitter.com/EUClimateAction" TargetMode="External"/><Relationship Id="rId4" Type="http://schemas.openxmlformats.org/officeDocument/2006/relationships/hyperlink" Target="https://www.facebook.com/EUClimateAction" TargetMode="Externa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op.europa.eu/en/publication-detail/-/publication/ca870a9a-7654-11eb-9ac9-01aa75ed71a1" TargetMode="External"/><Relationship Id="rId3" Type="http://schemas.openxmlformats.org/officeDocument/2006/relationships/hyperlink" Target="https://link.springer.com/book/9783030862107" TargetMode="External"/><Relationship Id="rId7" Type="http://schemas.openxmlformats.org/officeDocument/2006/relationships/hyperlink" Target="https://op.europa.eu/en/publication-detail/-/publication/190face7-7654-11eb-9ac9-01aa75ed71a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.europa.eu/en/publication-detail/-/publication/2f9d12cd-7656-11eb-9ac9-01aa75ed71a1" TargetMode="External"/><Relationship Id="rId5" Type="http://schemas.openxmlformats.org/officeDocument/2006/relationships/hyperlink" Target="https://op.europa.eu/en/publication-detail/-/publication/cfa86c26-764e-11eb-9ac9-01aa75ed71a1" TargetMode="External"/><Relationship Id="rId10" Type="http://schemas.openxmlformats.org/officeDocument/2006/relationships/hyperlink" Target="https://www.cmcc.it/lectures_conferences/high-level-expert-workshop-on-climate-adaptation-modelling" TargetMode="External"/><Relationship Id="rId4" Type="http://schemas.openxmlformats.org/officeDocument/2006/relationships/hyperlink" Target="https://op.europa.eu/en/publication-detail/-/publication/9383d16e-7651-11eb-9ac9-01aa75ed71a1" TargetMode="External"/><Relationship Id="rId9" Type="http://schemas.openxmlformats.org/officeDocument/2006/relationships/hyperlink" Target="https://op.europa.eu/en/publication-detail/-/publication/db6d4882-7652-11eb-9ac9-01aa75ed71a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ipcc.ch/glossar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OJ:C:2021:373:TO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EN/TXT/?uri=OJ:C:2021:280:TOC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udiovisual.ec.europa.eu/en/video/I-202216" TargetMode="External"/><Relationship Id="rId3" Type="http://schemas.openxmlformats.org/officeDocument/2006/relationships/hyperlink" Target="https://eur-lex.europa.eu/legal-content/EN/TXT/?uri=COM:2021:82:FIN" TargetMode="External"/><Relationship Id="rId7" Type="http://schemas.openxmlformats.org/officeDocument/2006/relationships/hyperlink" Target="https://audiovisual.ec.europa.eu/en/video/I-20184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clima/sites/clima/files/adaptation/what/docs/eu_strategy_2021.pdf" TargetMode="External"/><Relationship Id="rId5" Type="http://schemas.openxmlformats.org/officeDocument/2006/relationships/hyperlink" Target="https://ec.europa.eu/commission/presscorner/detail/en/QANDA_21_664" TargetMode="External"/><Relationship Id="rId10" Type="http://schemas.openxmlformats.org/officeDocument/2006/relationships/hyperlink" Target="https://www.youtube.com/playlist?list=PLqj_l70M-izDyxjFwQjLb5zjGRCRj3maX" TargetMode="External"/><Relationship Id="rId4" Type="http://schemas.openxmlformats.org/officeDocument/2006/relationships/hyperlink" Target="https://ec.europa.eu/commission/presscorner/detail/en/IP_21_663" TargetMode="External"/><Relationship Id="rId9" Type="http://schemas.openxmlformats.org/officeDocument/2006/relationships/hyperlink" Target="https://ec.europa.eu/clima/policies/adaptation/what_en#tab-0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rnicus.eu/en/copernicus-servi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limate.copernicus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21R11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law/law-making-process/planning-and-proposing-law/better-regulation-why-and-how/better-regulation-guidelines-and-toolbox_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OM:2021:82:F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research-and-innovation/funding/funding-opportunities/funding-programmes-and-open-calls/horizon-europe_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s/wb9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075" y="3926190"/>
            <a:ext cx="8929850" cy="1056053"/>
            <a:chOff x="43580" y="3392790"/>
            <a:chExt cx="8929850" cy="1056053"/>
          </a:xfrm>
        </p:grpSpPr>
        <p:grpSp>
          <p:nvGrpSpPr>
            <p:cNvPr id="10" name="Group 9"/>
            <p:cNvGrpSpPr/>
            <p:nvPr/>
          </p:nvGrpSpPr>
          <p:grpSpPr>
            <a:xfrm>
              <a:off x="1695977" y="3392790"/>
              <a:ext cx="1626781" cy="1056053"/>
              <a:chOff x="1829324" y="3354874"/>
              <a:chExt cx="1626781" cy="1056053"/>
            </a:xfrm>
          </p:grpSpPr>
          <p:pic>
            <p:nvPicPr>
              <p:cNvPr id="8" name="Picture 7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714" y="335487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829324" y="3949262"/>
                <a:ext cx="1626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facebook.com/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EUClimateAction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250955" y="3472890"/>
              <a:ext cx="1722475" cy="975953"/>
              <a:chOff x="7377955" y="3434974"/>
              <a:chExt cx="1722475" cy="975953"/>
            </a:xfrm>
          </p:grpSpPr>
          <p:pic>
            <p:nvPicPr>
              <p:cNvPr id="15" name="Picture 14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9192" y="3434974"/>
                <a:ext cx="540000" cy="3798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377955" y="3949262"/>
                <a:ext cx="1722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youtube.com/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EUClimateAction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369515" y="3392790"/>
              <a:ext cx="1722475" cy="1056053"/>
              <a:chOff x="5496515" y="3354874"/>
              <a:chExt cx="1722475" cy="1056053"/>
            </a:xfrm>
          </p:grpSpPr>
          <p:pic>
            <p:nvPicPr>
              <p:cNvPr id="9" name="Picture 8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313" y="3354874"/>
                <a:ext cx="536878" cy="5400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496515" y="3949262"/>
                <a:ext cx="1722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pinterest.com/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EUClimateAction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88074" y="3392790"/>
              <a:ext cx="1722475" cy="1056053"/>
              <a:chOff x="3615074" y="3354874"/>
              <a:chExt cx="1722475" cy="1056053"/>
            </a:xfrm>
          </p:grpSpPr>
          <p:pic>
            <p:nvPicPr>
              <p:cNvPr id="14" name="Picture 13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2977" y="3354874"/>
                <a:ext cx="666667" cy="5400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615074" y="3949262"/>
                <a:ext cx="1722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twitter.com/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EUClimateAction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580" y="3409262"/>
              <a:ext cx="1626781" cy="1039581"/>
              <a:chOff x="43580" y="3409262"/>
              <a:chExt cx="1626781" cy="1039581"/>
            </a:xfrm>
          </p:grpSpPr>
          <p:pic>
            <p:nvPicPr>
              <p:cNvPr id="2" name="Picture 1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970" y="3409262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3580" y="3987178"/>
                <a:ext cx="1626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ec.europa.eu/</a:t>
                </a:r>
              </a:p>
              <a:p>
                <a:pPr algn="ctr"/>
                <a:r>
                  <a:rPr lang="en-GB" sz="1200" dirty="0" err="1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clima</a:t>
                </a:r>
                <a:r>
                  <a:rPr lang="en-GB" sz="12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</a:rPr>
                  <a:t>/</a:t>
                </a:r>
              </a:p>
            </p:txBody>
          </p:sp>
        </p:grpSp>
      </p:grp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0" y="1265274"/>
            <a:ext cx="9144000" cy="25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ts val="60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spcBef>
                <a:spcPts val="35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800"/>
              </a:spcAft>
              <a:buClrTx/>
              <a:buFontTx/>
              <a:buNone/>
            </a:pPr>
            <a:r>
              <a:rPr lang="en-US" altLang="en-US" i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On the relevance of climate information services </a:t>
            </a:r>
            <a:br>
              <a:rPr lang="en-US" altLang="en-US" i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i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 the development of climate related </a:t>
            </a:r>
            <a:br>
              <a:rPr lang="en-US" altLang="en-US" i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i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EU policies and strategies</a:t>
            </a:r>
            <a:endParaRPr lang="en-GB" altLang="en-US" i="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800"/>
              </a:spcAft>
              <a:buClrTx/>
              <a:buFontTx/>
              <a:buNone/>
            </a:pPr>
            <a:r>
              <a:rPr lang="en-US" altLang="en-US" sz="1600" b="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IIASA</a:t>
            </a:r>
            <a:r>
              <a:rPr lang="en-US" altLang="en-US" sz="1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-PEER workshop on Climate Information Services for Society</a:t>
            </a:r>
            <a:r>
              <a:rPr lang="en-GB" altLang="en-US" sz="1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on 19 May 2022</a:t>
            </a:r>
          </a:p>
          <a:p>
            <a:pPr algn="ctr" eaLnBrk="1" hangingPunct="1">
              <a:spcAft>
                <a:spcPts val="600"/>
              </a:spcAft>
              <a:buClrTx/>
              <a:buFontTx/>
              <a:buNone/>
            </a:pPr>
            <a:r>
              <a:rPr lang="en-GB" altLang="en-US" sz="12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Presented by Claus Kondrup, Senior Expert, European Commission, DG Climate Action</a:t>
            </a:r>
          </a:p>
        </p:txBody>
      </p:sp>
    </p:spTree>
    <p:extLst>
      <p:ext uri="{BB962C8B-B14F-4D97-AF65-F5344CB8AC3E}">
        <p14:creationId xmlns:p14="http://schemas.microsoft.com/office/powerpoint/2010/main" val="686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0185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Climate Proofing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881099" y="41499"/>
            <a:ext cx="3224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https://eur-lex.europa.eu/legal-content/EN/TXT/?uri=OJ:C:2021:373:TOC</a:t>
            </a:r>
            <a:endParaRPr lang="en-US" sz="14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33E45-4F4D-40DA-8D3B-E3A27EAAF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5" y="839640"/>
            <a:ext cx="5845721" cy="4303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3B88E-9FA8-4597-8E86-F0CB5F30B2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4" y="2008339"/>
            <a:ext cx="1650487" cy="1109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DA6C3-0DC2-4999-B7CC-EFD840ED4E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" y="882788"/>
            <a:ext cx="1650487" cy="1054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5C0B5-195B-4DC4-B6B3-905DC560A2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850" y="3944691"/>
            <a:ext cx="1511846" cy="1113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CCAD01-D5E4-4C56-B5A3-4071D8A842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616" y="851321"/>
            <a:ext cx="1536897" cy="3023399"/>
          </a:xfrm>
          <a:prstGeom prst="rect">
            <a:avLst/>
          </a:prstGeom>
        </p:spPr>
      </p:pic>
      <p:pic>
        <p:nvPicPr>
          <p:cNvPr id="12" name="Picture 6" descr="man in gray jacket and gray pants standing beside black car during daytime">
            <a:extLst>
              <a:ext uri="{FF2B5EF4-FFF2-40B4-BE49-F238E27FC236}">
                <a16:creationId xmlns:a16="http://schemas.microsoft.com/office/drawing/2014/main" id="{447BCEF7-5EAA-4742-978D-8BC7331E4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74" y="3163615"/>
            <a:ext cx="1650487" cy="18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8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5368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Climate Adaptation Modelling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184843" y="85876"/>
            <a:ext cx="3959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https://www.cmcc.it/sam-ps-study-on-adaptation-modelling-project-outputs#project</a:t>
            </a:r>
            <a:endParaRPr lang="en-US" sz="14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7EC76D-DF36-48A5-8EF1-3B1F27DBB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" y="999067"/>
            <a:ext cx="4926572" cy="4144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C00A49-E427-455F-9881-74FAE7C4F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45" t="54170" r="24598" b="6402"/>
          <a:stretch/>
        </p:blipFill>
        <p:spPr>
          <a:xfrm>
            <a:off x="7106121" y="823763"/>
            <a:ext cx="2037879" cy="4319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2C08A-5EE7-421F-8E29-682B96996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081" t="18888" r="13548" b="49940"/>
          <a:stretch/>
        </p:blipFill>
        <p:spPr>
          <a:xfrm>
            <a:off x="5040065" y="823762"/>
            <a:ext cx="2066056" cy="43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1436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Climate-ADAPT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184843" y="298153"/>
            <a:ext cx="395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https://climate-adapt.eea.europa.eu/</a:t>
            </a:r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621AC-8E07-4633-AA06-BC9A7F1394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25" b="2640"/>
          <a:stretch/>
        </p:blipFill>
        <p:spPr>
          <a:xfrm>
            <a:off x="0" y="826307"/>
            <a:ext cx="9144000" cy="43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1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1366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INSPIRE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184843" y="88293"/>
            <a:ext cx="3959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https://inspire.ec.europa.eu/</a:t>
            </a:r>
            <a:endParaRPr lang="en-US" sz="14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  <a:p>
            <a:pPr algn="r"/>
            <a:endParaRPr lang="en-US" sz="14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https://inspire-geoportal.ec.europa.eu/</a:t>
            </a:r>
            <a:endParaRPr lang="en-US" sz="14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490C3-56E6-4D06-9578-E0DD900573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37" t="9232" r="9792"/>
          <a:stretch/>
        </p:blipFill>
        <p:spPr>
          <a:xfrm>
            <a:off x="26277" y="840685"/>
            <a:ext cx="3332486" cy="4276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907B0-FC3C-420E-9987-A390E73AA9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68" t="11443" r="11064" b="3244"/>
          <a:stretch/>
        </p:blipFill>
        <p:spPr>
          <a:xfrm>
            <a:off x="3465471" y="1079236"/>
            <a:ext cx="3959157" cy="39169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643F-F9B7-4113-A2CB-EACC3A5B30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260" t="14712" r="34350" b="44215"/>
          <a:stretch/>
        </p:blipFill>
        <p:spPr>
          <a:xfrm>
            <a:off x="6568966" y="1597573"/>
            <a:ext cx="2469931" cy="2572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598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886"/>
            <a:ext cx="416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Various platforms and data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A42A4-3C01-4FB3-9ECD-B5A46D8D015D}"/>
              </a:ext>
            </a:extLst>
          </p:cNvPr>
          <p:cNvSpPr txBox="1"/>
          <p:nvPr/>
        </p:nvSpPr>
        <p:spPr>
          <a:xfrm>
            <a:off x="0" y="946011"/>
            <a:ext cx="91440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European Commission Disaster Risk Management Knowledge Centre (</a:t>
            </a:r>
            <a:r>
              <a:rPr lang="en-US" sz="16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DRMKC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https://drmkc.jrc.ec.europa.eu/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), Risk Data Hub, Inform Climate Change, </a:t>
            </a:r>
            <a:r>
              <a:rPr lang="en-US" sz="16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EIOS</a:t>
            </a:r>
            <a:endParaRPr lang="en-US" sz="16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Copernicus Emergency Management Service (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4"/>
              </a:rPr>
              <a:t>https://emergency.copernicus.eu/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European Drought Observatory (EDO, 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5"/>
              </a:rPr>
              <a:t>https://edo.jrc.ec.europa.eu/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European Flood Awareness System (</a:t>
            </a:r>
            <a:r>
              <a:rPr lang="en-US" sz="16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EFAS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6"/>
              </a:rPr>
              <a:t>https://www.efas.eu/en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European Forest Fire Information System (</a:t>
            </a:r>
            <a:r>
              <a:rPr lang="en-US" sz="16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EFFIS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7"/>
              </a:rPr>
              <a:t>https://effis.jrc.ec.europa.eu/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Copernicus EMS On Demand Mapping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Conflict and Geospatial Analysis for Peace and Stability (Science4Peace, 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8"/>
              </a:rPr>
              <a:t>https://science4peace.jrc.ec.europa.eu/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Global Disaster Alert and Coordination System (</a:t>
            </a:r>
            <a:r>
              <a:rPr lang="en-US" sz="16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GDACS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9"/>
              </a:rPr>
              <a:t>https://gdacs.org/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Global Human Settlement Layer (</a:t>
            </a:r>
            <a:r>
              <a:rPr lang="en-US" sz="16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GHSL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10"/>
              </a:rPr>
              <a:t>https://ghsl.jrc.ec.europa.eu/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EuroHEAT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 online heatwave forecast (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  <a:hlinkClick r:id="rId11"/>
              </a:rPr>
              <a:t>https://climate-adapt.eea.europa.eu/metadata/tools/euroheat-online-heatwave-forecast</a:t>
            </a:r>
            <a:r>
              <a:rPr lang="en-US" sz="1600" b="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GB" sz="16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4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736"/>
            <a:ext cx="395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Eurostat – Your key to European 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184843" y="298153"/>
            <a:ext cx="395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https://ec.europa.eu/eurostat/</a:t>
            </a:r>
            <a:endParaRPr lang="en-US" sz="14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0ED2CC-1137-4035-9413-ED91E485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11" y="1067431"/>
            <a:ext cx="4723997" cy="39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FE239-9908-4D42-B7ED-8F72B0F4A8D7}"/>
              </a:ext>
            </a:extLst>
          </p:cNvPr>
          <p:cNvSpPr txBox="1"/>
          <p:nvPr/>
        </p:nvSpPr>
        <p:spPr>
          <a:xfrm>
            <a:off x="0" y="1893501"/>
            <a:ext cx="427428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The current NUTS 2021 classification is valid from 1 January 2021 and lists 92 regions at NUTS 1, 242 regions at NUTS 2 and 1166 regions at NUTS 3 level.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Purpose: The collection, development and </a:t>
            </a:r>
            <a:r>
              <a:rPr lang="en-US" sz="20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harmonisation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of European regional statistics</a:t>
            </a:r>
            <a:endParaRPr lang="en-GB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90D3E-C4A0-423F-8CA4-522475797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232" t="78932" r="30881" b="15658"/>
          <a:stretch/>
        </p:blipFill>
        <p:spPr>
          <a:xfrm>
            <a:off x="67650" y="1128955"/>
            <a:ext cx="5980224" cy="6065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930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1436"/>
            <a:ext cx="421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IPCC Sixth Assessment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290806" y="14860"/>
            <a:ext cx="385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https://www.ipcc.ch/assessment-report/ar6/</a:t>
            </a:r>
            <a:br>
              <a:rPr lang="en-US" sz="12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12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12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https://www.ipcc.ch/report/sixth-assessment-report-working-group-ii/</a:t>
            </a:r>
            <a:endParaRPr lang="en-US" sz="12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ADA90-0053-4DDB-916A-D9CA3B68D5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" t="10985" r="3107" b="3279"/>
          <a:stretch/>
        </p:blipFill>
        <p:spPr>
          <a:xfrm>
            <a:off x="0" y="821498"/>
            <a:ext cx="9144000" cy="43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DDE20-3250-4BB5-83AC-7DFE0F44C8AB}"/>
              </a:ext>
            </a:extLst>
          </p:cNvPr>
          <p:cNvSpPr txBox="1"/>
          <p:nvPr/>
        </p:nvSpPr>
        <p:spPr>
          <a:xfrm>
            <a:off x="0" y="221436"/>
            <a:ext cx="421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Concluding remarks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E87F1-00B3-41A4-9931-7E4CB650B3E5}"/>
              </a:ext>
            </a:extLst>
          </p:cNvPr>
          <p:cNvSpPr txBox="1"/>
          <p:nvPr/>
        </p:nvSpPr>
        <p:spPr>
          <a:xfrm>
            <a:off x="0" y="1882287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Speed and direction of climate change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Decision-making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Adaptation modelling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Climate services</a:t>
            </a:r>
          </a:p>
        </p:txBody>
      </p:sp>
    </p:spTree>
    <p:extLst>
      <p:ext uri="{BB962C8B-B14F-4D97-AF65-F5344CB8AC3E}">
        <p14:creationId xmlns:p14="http://schemas.microsoft.com/office/powerpoint/2010/main" val="327626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075" y="3926190"/>
            <a:ext cx="8929850" cy="1056053"/>
            <a:chOff x="43580" y="3392790"/>
            <a:chExt cx="8929850" cy="1056053"/>
          </a:xfrm>
        </p:grpSpPr>
        <p:grpSp>
          <p:nvGrpSpPr>
            <p:cNvPr id="10" name="Group 9"/>
            <p:cNvGrpSpPr/>
            <p:nvPr/>
          </p:nvGrpSpPr>
          <p:grpSpPr>
            <a:xfrm>
              <a:off x="1695977" y="3392790"/>
              <a:ext cx="1626781" cy="1056053"/>
              <a:chOff x="1829324" y="3354874"/>
              <a:chExt cx="1626781" cy="1056053"/>
            </a:xfrm>
          </p:grpSpPr>
          <p:pic>
            <p:nvPicPr>
              <p:cNvPr id="8" name="Picture 7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714" y="335487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829324" y="3949262"/>
                <a:ext cx="1626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n-lt"/>
                  </a:rPr>
                  <a:t>facebook.com/</a:t>
                </a:r>
              </a:p>
              <a:p>
                <a:pPr algn="ctr"/>
                <a:r>
                  <a:rPr lang="en-GB" sz="1200" dirty="0" err="1">
                    <a:solidFill>
                      <a:srgbClr val="FFFFFF"/>
                    </a:solidFill>
                    <a:latin typeface="+mn-lt"/>
                  </a:rPr>
                  <a:t>EUClimateAction</a:t>
                </a:r>
                <a:endParaRPr lang="en-GB" sz="1200" dirty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250955" y="3472890"/>
              <a:ext cx="1722475" cy="975953"/>
              <a:chOff x="7377955" y="3434974"/>
              <a:chExt cx="1722475" cy="975953"/>
            </a:xfrm>
          </p:grpSpPr>
          <p:pic>
            <p:nvPicPr>
              <p:cNvPr id="15" name="Picture 14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9192" y="3434974"/>
                <a:ext cx="540000" cy="3798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377955" y="3949262"/>
                <a:ext cx="1722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n-lt"/>
                  </a:rPr>
                  <a:t>youtube.com/</a:t>
                </a:r>
              </a:p>
              <a:p>
                <a:pPr algn="ctr"/>
                <a:r>
                  <a:rPr lang="en-GB" sz="1200" dirty="0" err="1">
                    <a:solidFill>
                      <a:srgbClr val="FFFFFF"/>
                    </a:solidFill>
                    <a:latin typeface="+mn-lt"/>
                  </a:rPr>
                  <a:t>EUClimateAction</a:t>
                </a:r>
                <a:endParaRPr lang="en-GB" sz="1200" dirty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369515" y="3392790"/>
              <a:ext cx="1722475" cy="1056053"/>
              <a:chOff x="5496515" y="3354874"/>
              <a:chExt cx="1722475" cy="1056053"/>
            </a:xfrm>
          </p:grpSpPr>
          <p:pic>
            <p:nvPicPr>
              <p:cNvPr id="9" name="Picture 8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313" y="3354874"/>
                <a:ext cx="536878" cy="5400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496515" y="3949262"/>
                <a:ext cx="1722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n-lt"/>
                  </a:rPr>
                  <a:t>pinterest.com/</a:t>
                </a:r>
              </a:p>
              <a:p>
                <a:pPr algn="ctr"/>
                <a:r>
                  <a:rPr lang="en-GB" sz="1200" dirty="0" err="1">
                    <a:solidFill>
                      <a:srgbClr val="FFFFFF"/>
                    </a:solidFill>
                    <a:latin typeface="+mn-lt"/>
                  </a:rPr>
                  <a:t>EUClimateAction</a:t>
                </a:r>
                <a:endParaRPr lang="en-GB" sz="1200" dirty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88074" y="3392790"/>
              <a:ext cx="1722475" cy="1056053"/>
              <a:chOff x="3615074" y="3354874"/>
              <a:chExt cx="1722475" cy="1056053"/>
            </a:xfrm>
          </p:grpSpPr>
          <p:pic>
            <p:nvPicPr>
              <p:cNvPr id="14" name="Picture 13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2977" y="3354874"/>
                <a:ext cx="666667" cy="5400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615074" y="3949262"/>
                <a:ext cx="1722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n-lt"/>
                  </a:rPr>
                  <a:t>twitter.com/</a:t>
                </a:r>
              </a:p>
              <a:p>
                <a:pPr algn="ctr"/>
                <a:r>
                  <a:rPr lang="en-GB" sz="1200" dirty="0" err="1">
                    <a:solidFill>
                      <a:srgbClr val="FFFFFF"/>
                    </a:solidFill>
                    <a:latin typeface="+mn-lt"/>
                  </a:rPr>
                  <a:t>EUClimateAction</a:t>
                </a:r>
                <a:endParaRPr lang="en-GB" sz="1200" dirty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580" y="3409262"/>
              <a:ext cx="1626781" cy="1039581"/>
              <a:chOff x="43580" y="3409262"/>
              <a:chExt cx="1626781" cy="1039581"/>
            </a:xfrm>
          </p:grpSpPr>
          <p:pic>
            <p:nvPicPr>
              <p:cNvPr id="2" name="Picture 1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970" y="3409262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3580" y="3987178"/>
                <a:ext cx="1626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+mn-lt"/>
                  </a:rPr>
                  <a:t>ec.europa.eu/</a:t>
                </a:r>
                <a:endParaRPr lang="el-GR" sz="1200" dirty="0">
                  <a:solidFill>
                    <a:srgbClr val="FFFFFF"/>
                  </a:solidFill>
                  <a:latin typeface="+mn-lt"/>
                </a:endParaRPr>
              </a:p>
              <a:p>
                <a:pPr algn="ctr"/>
                <a:r>
                  <a:rPr lang="en-GB" sz="1200" dirty="0" err="1">
                    <a:solidFill>
                      <a:srgbClr val="FFFFFF"/>
                    </a:solidFill>
                    <a:latin typeface="+mn-lt"/>
                  </a:rPr>
                  <a:t>clima</a:t>
                </a:r>
                <a:r>
                  <a:rPr lang="en-GB" sz="1200" dirty="0">
                    <a:solidFill>
                      <a:srgbClr val="FFFFFF"/>
                    </a:solidFill>
                    <a:latin typeface="+mn-lt"/>
                  </a:rPr>
                  <a:t>/</a:t>
                </a:r>
              </a:p>
            </p:txBody>
          </p:sp>
        </p:grpSp>
      </p:grp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0" y="994223"/>
            <a:ext cx="911225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ts val="60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spcBef>
                <a:spcPts val="35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" algn="l"/>
                <a:tab pos="558800" algn="l"/>
                <a:tab pos="1473200" algn="l"/>
                <a:tab pos="2387600" algn="l"/>
                <a:tab pos="3302000" algn="l"/>
                <a:tab pos="4216400" algn="l"/>
                <a:tab pos="5130800" algn="l"/>
                <a:tab pos="6045200" algn="l"/>
                <a:tab pos="6959600" algn="l"/>
                <a:tab pos="7874000" algn="l"/>
                <a:tab pos="8788400" algn="l"/>
                <a:tab pos="97028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0" algn="ctr">
              <a:spcBef>
                <a:spcPct val="20000"/>
              </a:spcBef>
              <a:buClr>
                <a:sysClr val="window" lastClr="FFFFFF"/>
              </a:buClr>
              <a:tabLst/>
              <a:defRPr/>
            </a:pPr>
            <a:r>
              <a:rPr lang="en-GB" sz="3600" i="0" kern="0" dirty="0">
                <a:solidFill>
                  <a:schemeClr val="bg1"/>
                </a:solidFill>
                <a:latin typeface="+mn-lt"/>
                <a:ea typeface="ＭＳ Ｐゴシック" pitchFamily="-1" charset="-128"/>
                <a:cs typeface="Times New Roman" panose="020206030504050203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111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5368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Climate Adaptation Modelling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D7CA5-EB4E-4538-A348-E46222D358E1}"/>
              </a:ext>
            </a:extLst>
          </p:cNvPr>
          <p:cNvSpPr txBox="1"/>
          <p:nvPr/>
        </p:nvSpPr>
        <p:spPr>
          <a:xfrm>
            <a:off x="8394" y="1164729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Adaptation Modelling – Main Reports – Published on 24 February 2021: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Workshop proceedings on climate adaptation modelling: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3"/>
              </a:rPr>
              <a:t>https://link.springer.com/book/9783030862107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Climate Adaptation Models and Tools – Main Report – Comprehensive desk review: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4"/>
              </a:rPr>
              <a:t>https://op.europa.eu/en/publication-detail/-/publication/9383d16e-7651-11eb-9ac9-01aa75ed71a1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Climate Adaptation Models and Tools – Annexes – Comprehensive desk review: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5"/>
              </a:rPr>
              <a:t>https://op.europa.eu/en/publication-detail/-/publication/cfa86c26-764e-11eb-9ac9-01aa75ed71a1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Climate Adaptation Models and Tools – Summary – Comprehensive desk review: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6"/>
              </a:rPr>
              <a:t>https://op.europa.eu/en/publication-detail/-/publication/2f9d12cd-7656-11eb-9ac9-01aa75ed71a1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Recommended approach to analysis and modelling: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7"/>
              </a:rPr>
              <a:t>https://op.europa.eu/en/publication-detail/-/publication/190face7-7654-11eb-9ac9-01aa75ed71a1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Report on use cases and rapid analysis: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8"/>
              </a:rPr>
              <a:t>https://op.europa.eu/en/publication-detail/-/publication/ca870a9a-7654-11eb-9ac9-01aa75ed71a1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24 cases of rapid analysis: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9"/>
              </a:rPr>
              <a:t>https://op.europa.eu/en/publication-detail/-/publication/db6d4882-7652-11eb-9ac9-01aa75ed71a1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Presentations from the high-level expert workshop on climate adaptation modelling on 8-10 September 2020: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10"/>
              </a:rPr>
              <a:t>https://www.cmcc.it/lectures_conferences/high-level-expert-workshop-on-climate-adaptation-modelling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28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1436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4" y="985110"/>
            <a:ext cx="9144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Focus on climate services related to adaptation to climate change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IPCC Glossary (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3"/>
              </a:rPr>
              <a:t>https://apps.ipcc.ch/glossary/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Climate services refers to information and products that enhance users’ knowledge and understanding about the impacts of climate change and/or climate variability to aid decision-making of individuals and organizations and enable preparedness and early climate change action.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Such services involve high-quality data from national and international databases on </a:t>
            </a:r>
            <a:r>
              <a:rPr lang="en-US" sz="2000" b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temperature, rainfall, wind, soil moisture and ocean conditions, as well as maps, risk and vulnerability analyses, assessments, and long-term projections and scenarios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– </a:t>
            </a:r>
            <a:r>
              <a:rPr lang="en-US" sz="2000" b="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which may be combined with other data …</a:t>
            </a:r>
          </a:p>
        </p:txBody>
      </p:sp>
    </p:spTree>
    <p:extLst>
      <p:ext uri="{BB962C8B-B14F-4D97-AF65-F5344CB8AC3E}">
        <p14:creationId xmlns:p14="http://schemas.microsoft.com/office/powerpoint/2010/main" val="5626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736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Climate Proofing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184843" y="298153"/>
            <a:ext cx="395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AAE69-98BC-4489-AAD8-ED2F5481BFE6}"/>
              </a:ext>
            </a:extLst>
          </p:cNvPr>
          <p:cNvSpPr txBox="1"/>
          <p:nvPr/>
        </p:nvSpPr>
        <p:spPr>
          <a:xfrm>
            <a:off x="8394" y="985110"/>
            <a:ext cx="91356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Technical guidance on the </a:t>
            </a:r>
            <a:r>
              <a:rPr lang="en-US" sz="2000" b="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climate proofing of infrastructure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in the period 2021-2027 – Published in the Official Journal of the European Union C373 on 16.9.21 (in 23 languages): 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3"/>
              </a:rPr>
              <a:t>https://eur-lex.europa.eu/legal-content/EN/TXT/?uri=OJ:C:2021:373:TOC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Additional technical guidance on the climate proofing of </a:t>
            </a:r>
            <a:r>
              <a:rPr lang="en-US" sz="2000" b="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investments other than infrastructure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is available in the guidance on sustainability proofing for InvestEU: 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4"/>
              </a:rPr>
              <a:t>https://eur-lex.europa.eu/legal-content/EN/TXT/?uri=OJ:C:2021:280:TOC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4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722" y="204672"/>
            <a:ext cx="427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EU Adaptation Strategy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053513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EU Strategy on adaptation to climate change – Published on 24 February 2021: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Communication: </a:t>
            </a:r>
            <a:r>
              <a:rPr lang="en-GB" sz="1400" b="0" dirty="0">
                <a:solidFill>
                  <a:schemeClr val="tx1"/>
                </a:solidFill>
                <a:hlinkClick r:id="rId3"/>
              </a:rPr>
              <a:t>https://eur-lex.europa.eu/legal-content/EN/TXT/?uri=COM:2021:82:FIN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Press release: </a:t>
            </a:r>
            <a:r>
              <a:rPr lang="en-GB" sz="1400" b="0" dirty="0">
                <a:solidFill>
                  <a:schemeClr val="tx1"/>
                </a:solidFill>
                <a:hlinkClick r:id="rId4"/>
              </a:rPr>
              <a:t>https://ec.europa.eu/commission/presscorner/detail/en/IP_21_663</a:t>
            </a:r>
            <a:r>
              <a:rPr lang="en-GB" sz="1400" b="0" dirty="0">
                <a:solidFill>
                  <a:schemeClr val="tx1"/>
                </a:solidFill>
              </a:rPr>
              <a:t> (all EU languages)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Q &amp; A: </a:t>
            </a:r>
            <a:r>
              <a:rPr lang="en-GB" sz="1400" b="0" dirty="0">
                <a:solidFill>
                  <a:schemeClr val="tx1"/>
                </a:solidFill>
                <a:hlinkClick r:id="rId5"/>
              </a:rPr>
              <a:t>https://ec.europa.eu/commission/presscorner/detail/en/QANDA_21_664</a:t>
            </a:r>
            <a:r>
              <a:rPr lang="en-GB" sz="1400" b="0" dirty="0">
                <a:solidFill>
                  <a:schemeClr val="tx1"/>
                </a:solidFill>
              </a:rPr>
              <a:t> (all EU languages)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EU Adaptation Strategy:  </a:t>
            </a:r>
            <a:r>
              <a:rPr lang="en-GB" sz="1400" b="0" dirty="0">
                <a:solidFill>
                  <a:schemeClr val="tx1"/>
                </a:solidFill>
                <a:hlinkClick r:id="rId6"/>
              </a:rPr>
              <a:t>https://ec.europa.eu/clima/sites/clima/files/adaptation/what/docs/eu_strategy_2021.pdf</a:t>
            </a:r>
            <a:r>
              <a:rPr lang="en-GB" sz="1400" b="0" dirty="0">
                <a:solidFill>
                  <a:schemeClr val="tx1"/>
                </a:solidFill>
              </a:rPr>
              <a:t> 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Film: </a:t>
            </a:r>
            <a:r>
              <a:rPr lang="en-GB" sz="1400" b="0" dirty="0">
                <a:solidFill>
                  <a:schemeClr val="tx1"/>
                </a:solidFill>
                <a:hlinkClick r:id="rId7"/>
              </a:rPr>
              <a:t>https://audiovisual.ec.europa.eu/en/video/I-201845</a:t>
            </a:r>
            <a:r>
              <a:rPr lang="en-GB" sz="1400" b="0" dirty="0">
                <a:solidFill>
                  <a:schemeClr val="tx1"/>
                </a:solidFill>
              </a:rPr>
              <a:t> (all EU languages)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Press conference with EVP </a:t>
            </a:r>
            <a:r>
              <a:rPr lang="en-GB" sz="1400" b="0" dirty="0" err="1">
                <a:solidFill>
                  <a:schemeClr val="tx1"/>
                </a:solidFill>
              </a:rPr>
              <a:t>Frans</a:t>
            </a:r>
            <a:r>
              <a:rPr lang="en-GB" sz="1400" b="0" dirty="0">
                <a:solidFill>
                  <a:schemeClr val="tx1"/>
                </a:solidFill>
              </a:rPr>
              <a:t> Timmermans (recording): </a:t>
            </a:r>
            <a:r>
              <a:rPr lang="en-GB" sz="1400" b="0" dirty="0">
                <a:solidFill>
                  <a:schemeClr val="tx1"/>
                </a:solidFill>
                <a:hlinkClick r:id="rId8"/>
              </a:rPr>
              <a:t>https://audiovisual.ec.europa.eu/en/video/I-202216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Background studies: </a:t>
            </a:r>
            <a:r>
              <a:rPr lang="en-GB" sz="1400" b="0" dirty="0">
                <a:solidFill>
                  <a:schemeClr val="tx1"/>
                </a:solidFill>
                <a:hlinkClick r:id="rId9"/>
              </a:rPr>
              <a:t>https://ec.europa.eu/clima/policies/adaptation/what_en#tab-0-2</a:t>
            </a:r>
            <a:r>
              <a:rPr lang="en-GB" sz="1400" b="0" dirty="0">
                <a:solidFill>
                  <a:schemeClr val="tx1"/>
                </a:solidFill>
              </a:rPr>
              <a:t>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Webinar 25-26 February 2021: </a:t>
            </a:r>
            <a:r>
              <a:rPr lang="en-GB" sz="1400" b="0" dirty="0">
                <a:solidFill>
                  <a:schemeClr val="tx1"/>
                </a:solidFill>
                <a:hlinkClick r:id="rId10"/>
              </a:rPr>
              <a:t>https://www.youtube.com/playlist?list=PLqj_l70M-izDyxjFwQjLb5zjGRCRj3maX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07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778"/>
            <a:ext cx="395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Copernicus Climate Change Service C3S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320145" y="146363"/>
            <a:ext cx="3823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https://www.copernicus.eu/en/copernicus-services</a:t>
            </a:r>
            <a:endParaRPr lang="en-US" sz="11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  <a:p>
            <a:pPr algn="r"/>
            <a:endParaRPr lang="en-US" sz="11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  <a:p>
            <a:pPr algn="r"/>
            <a:r>
              <a:rPr lang="en-US" sz="11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https://climate.copernicus.eu/</a:t>
            </a:r>
            <a:r>
              <a:rPr lang="en-US" sz="11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30D69-4013-4817-9FC8-9A468456EB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98" r="1550" b="4008"/>
          <a:stretch/>
        </p:blipFill>
        <p:spPr>
          <a:xfrm>
            <a:off x="0" y="822239"/>
            <a:ext cx="9144000" cy="43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9114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European Climate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184843" y="158359"/>
            <a:ext cx="395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https://eur-lex.europa.eu/legal-content/EN/TXT/?uri=CELEX:32021R1119</a:t>
            </a:r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FE239-9908-4D42-B7ED-8F72B0F4A8D7}"/>
              </a:ext>
            </a:extLst>
          </p:cNvPr>
          <p:cNvSpPr txBox="1"/>
          <p:nvPr/>
        </p:nvSpPr>
        <p:spPr>
          <a:xfrm>
            <a:off x="0" y="750041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Article 6(4):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The Commission shall assess the consistency of any draft measure or legislative proposal, including budgetary proposals, with the </a:t>
            </a:r>
            <a:r>
              <a:rPr lang="en-US" sz="2000" b="0" u="sng" dirty="0">
                <a:solidFill>
                  <a:schemeClr val="tx1"/>
                </a:solidFill>
                <a:cs typeface="Times New Roman" panose="02020603050405020304" pitchFamily="18" charset="0"/>
              </a:rPr>
              <a:t>climate-neutrality objective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…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The Commission shall also assess whether those draft measures or legislative proposals, including budgetary proposals, are </a:t>
            </a:r>
            <a:r>
              <a:rPr lang="en-US" sz="2000" b="0" u="sng" dirty="0">
                <a:solidFill>
                  <a:schemeClr val="tx1"/>
                </a:solidFill>
                <a:cs typeface="Times New Roman" panose="02020603050405020304" pitchFamily="18" charset="0"/>
              </a:rPr>
              <a:t>consistent with ensuring progress on adaptation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as referred to in Article 5.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Article 5: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The relevant Union institutions and the Member States shall ensure continuous progress in </a:t>
            </a:r>
            <a:r>
              <a:rPr lang="en-US" sz="2000" b="0" u="sng" dirty="0">
                <a:solidFill>
                  <a:schemeClr val="tx1"/>
                </a:solidFill>
                <a:cs typeface="Times New Roman" panose="02020603050405020304" pitchFamily="18" charset="0"/>
              </a:rPr>
              <a:t>enhancing adaptive capacity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000" b="0" u="sng" dirty="0">
                <a:solidFill>
                  <a:schemeClr val="tx1"/>
                </a:solidFill>
                <a:cs typeface="Times New Roman" panose="02020603050405020304" pitchFamily="18" charset="0"/>
              </a:rPr>
              <a:t>strengthening resilience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and </a:t>
            </a:r>
            <a:r>
              <a:rPr lang="en-US" sz="2000" b="0" u="sng" dirty="0">
                <a:solidFill>
                  <a:schemeClr val="tx1"/>
                </a:solidFill>
                <a:cs typeface="Times New Roman" panose="02020603050405020304" pitchFamily="18" charset="0"/>
              </a:rPr>
              <a:t>reducing vulnerability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to climate change in accordance with Article 7 of the Paris Agreement. …</a:t>
            </a:r>
          </a:p>
        </p:txBody>
      </p:sp>
    </p:spTree>
    <p:extLst>
      <p:ext uri="{BB962C8B-B14F-4D97-AF65-F5344CB8AC3E}">
        <p14:creationId xmlns:p14="http://schemas.microsoft.com/office/powerpoint/2010/main" val="306294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9114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Better Regulation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273749" y="9511"/>
            <a:ext cx="387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https://ec.europa.eu/info/law/law-making-process/planning-and-proposing-law/better-regulation-why-and-how/better-regulation-guidelines-and-toolbox_en</a:t>
            </a:r>
            <a:r>
              <a:rPr lang="en-US" sz="12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FE239-9908-4D42-B7ED-8F72B0F4A8D7}"/>
              </a:ext>
            </a:extLst>
          </p:cNvPr>
          <p:cNvSpPr txBox="1"/>
          <p:nvPr/>
        </p:nvSpPr>
        <p:spPr>
          <a:xfrm>
            <a:off x="0" y="820937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Guidelines + Toolbox: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Consistency vis-à-vis European Climate Law objectives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Assessing policy risks including in relation to climate change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Identifying climate risks: scientific models, climate scenarios, …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Assessing climate risks (four Policy Coherence Principles):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) taking into account risk before creating new exposure,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(ii) reducing existing risk by building up resilience;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(iii) managing residual financial risk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(iv) assigning risk ownership.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Key question: How does the policy affect our adaptive capacity, resilience, or vulnerability for climate change?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0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78" y="221436"/>
            <a:ext cx="399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EU Adaptation Strategy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241" y="116437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The long-term </a:t>
            </a: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vision</a:t>
            </a:r>
            <a:r>
              <a:rPr lang="en-GB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is that in 2050, the EU will be a climate-resilient society, fully adapted to the unavoidable impacts of climate change – in line with the Paris Agreement and the European Climate Law.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The strategy aims to realise the 2050 vision of a climate-resilient Union by making adaptation </a:t>
            </a: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smarter, more systemic, swifter, and by stepping up international action</a:t>
            </a:r>
            <a:r>
              <a:rPr lang="en-GB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Working with Member States, regions, cities and local administrations, public and private sectors, and individual citizens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1553" y="184404"/>
            <a:ext cx="343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https://eur-lex.europa.eu/legal-content/EN/TXT/?uri=COM:2021:82:FIN</a:t>
            </a:r>
            <a:r>
              <a:rPr lang="en-US" sz="12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2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736"/>
            <a:ext cx="395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Horizon Europe –</a:t>
            </a:r>
            <a:b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Mission Adaptation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184843" y="-70425"/>
            <a:ext cx="395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https://ec.europa.eu/info/research-and-innovation/funding/funding-opportunities/funding-programmes-and-open-calls/horizon-europe_en</a:t>
            </a:r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182F5-AAEC-4FDA-B781-B8DE35938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33" y="1066759"/>
            <a:ext cx="2775805" cy="3909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8AA76-0EF7-4BCB-AA23-9BE30AA2BDF2}"/>
              </a:ext>
            </a:extLst>
          </p:cNvPr>
          <p:cNvSpPr txBox="1"/>
          <p:nvPr/>
        </p:nvSpPr>
        <p:spPr>
          <a:xfrm>
            <a:off x="2906167" y="1001443"/>
            <a:ext cx="62378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Horizon Europe is the EU’s key funding </a:t>
            </a:r>
            <a:r>
              <a:rPr lang="en-US" sz="20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programme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for research and innovation with a budget of €95.5 billion.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Includes e.g. Mission Adaptation (±€1bn). Main goal to support at least 150 European regions and communities towards climate resilience by 2030: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Planning for climate resilience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Accelerating transformations to climate resilience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Demonstrating systemic transformations to climate resilience (75 demonstrators)</a:t>
            </a:r>
          </a:p>
        </p:txBody>
      </p:sp>
    </p:spTree>
    <p:extLst>
      <p:ext uri="{BB962C8B-B14F-4D97-AF65-F5344CB8AC3E}">
        <p14:creationId xmlns:p14="http://schemas.microsoft.com/office/powerpoint/2010/main" val="361811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6766"/>
            <a:ext cx="395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Horizon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C373A-557D-41A8-A697-BBD95605D56E}"/>
              </a:ext>
            </a:extLst>
          </p:cNvPr>
          <p:cNvSpPr txBox="1"/>
          <p:nvPr/>
        </p:nvSpPr>
        <p:spPr>
          <a:xfrm>
            <a:off x="5184843" y="252932"/>
            <a:ext cx="395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https://op.europa.eu/s/wb95</a:t>
            </a:r>
            <a:endParaRPr lang="en-US" sz="1400" b="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A1BF8-D154-40D9-BDFD-ECEA9F978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6" y="996043"/>
            <a:ext cx="2831085" cy="4031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C06A4-DC26-4E51-8379-9825EE9DC872}"/>
              </a:ext>
            </a:extLst>
          </p:cNvPr>
          <p:cNvSpPr txBox="1"/>
          <p:nvPr/>
        </p:nvSpPr>
        <p:spPr>
          <a:xfrm>
            <a:off x="2906167" y="1001443"/>
            <a:ext cx="623783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Climate services turn scientific knowledge on climate variability and change into actionable information that can be exploited by a wide range of users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The information allows the users to account for the effects of climate change into their decision making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This CORDIS Results Pack focuses on 10 EU-funded projects that have developed vital tools and expertise to help mitigate the impacts of a changing climate through the application of climate services.</a:t>
            </a:r>
            <a:endParaRPr lang="en-GB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9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74736"/>
            <a:ext cx="2658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EU-wide Climate Risk Assessment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8DBD2-A837-4C1E-84F2-28F432851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7" b="-156"/>
          <a:stretch/>
        </p:blipFill>
        <p:spPr>
          <a:xfrm>
            <a:off x="196562" y="840921"/>
            <a:ext cx="8800755" cy="43025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5A35A35-006B-422D-998F-2983FA64550C}"/>
              </a:ext>
            </a:extLst>
          </p:cNvPr>
          <p:cNvSpPr txBox="1"/>
          <p:nvPr/>
        </p:nvSpPr>
        <p:spPr>
          <a:xfrm>
            <a:off x="5257800" y="74481"/>
            <a:ext cx="38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Proposed framework applies IPCC AR6 risk concept</a:t>
            </a:r>
          </a:p>
        </p:txBody>
      </p:sp>
    </p:spTree>
    <p:extLst>
      <p:ext uri="{BB962C8B-B14F-4D97-AF65-F5344CB8AC3E}">
        <p14:creationId xmlns:p14="http://schemas.microsoft.com/office/powerpoint/2010/main" val="3312157275"/>
      </p:ext>
    </p:extLst>
  </p:cSld>
  <p:clrMapOvr>
    <a:masterClrMapping/>
  </p:clrMapOvr>
</p:sld>
</file>

<file path=ppt/theme/theme1.xml><?xml version="1.0" encoding="utf-8"?>
<a:theme xmlns:a="http://schemas.openxmlformats.org/drawingml/2006/main" name="1_2012 Climate Action Standard Template EN">
  <a:themeElements>
    <a:clrScheme name="1_2012 Climate Action Standard Template 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2012 Climate Action Standard Template 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2012 Climate Action Standard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Climate Action Standard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Climate Action Standard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Climate Action Standard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Climate Action Standard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Climate Action Standard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2 Climate Action Standard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2 Climate Action Standard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2 Climate Action Standard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2 Climate Action Standard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2 Climate Action Standard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2 Climate Action Standard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6fafd63e-d0bb-4e40-b6fd-b48282e779df">EN</EC_Collab_DocumentLanguage>
    <EC_Collab_Status xmlns="6fafd63e-d0bb-4e40-b6fd-b48282e779df">Not Started</EC_Collab_Status>
    <_Status xmlns="http://schemas.microsoft.com/sharepoint/v3/fields">Not Started</_Status>
    <EC_Collab_Reference xmlns="6fafd63e-d0bb-4e40-b6fd-b48282e779d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9CF15998D59AD84F84090E08BF3B3FE1" ma:contentTypeVersion="0" ma:contentTypeDescription="Create a new document in this library." ma:contentTypeScope="" ma:versionID="805f1d309af7112f4aee685b7c8e9140">
  <xsd:schema xmlns:xsd="http://www.w3.org/2001/XMLSchema" xmlns:xs="http://www.w3.org/2001/XMLSchema" xmlns:p="http://schemas.microsoft.com/office/2006/metadata/properties" xmlns:ns2="http://schemas.microsoft.com/sharepoint/v3/fields" xmlns:ns3="6fafd63e-d0bb-4e40-b6fd-b48282e779df" targetNamespace="http://schemas.microsoft.com/office/2006/metadata/properties" ma:root="true" ma:fieldsID="552f1980104a48a8ec76bfb9a01b35fa" ns2:_="" ns3:_="">
    <xsd:import namespace="http://schemas.microsoft.com/sharepoint/v3/fields"/>
    <xsd:import namespace="6fafd63e-d0bb-4e40-b6fd-b48282e779df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fd63e-d0bb-4e40-b6fd-b48282e779df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2C464-0B9F-481E-8AB7-4F06B5278934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6fafd63e-d0bb-4e40-b6fd-b48282e779df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CC4987-564E-4B72-8690-DD3F85D7C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6fafd63e-d0bb-4e40-b6fd-b48282e77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4345BC-640A-4F8F-AFD6-E00752BC43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28626</TotalTime>
  <Words>1693</Words>
  <Application>Microsoft Office PowerPoint</Application>
  <PresentationFormat>On-screen Show (16:9)</PresentationFormat>
  <Paragraphs>150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Verdana</vt:lpstr>
      <vt:lpstr>Arial</vt:lpstr>
      <vt:lpstr>1_2012 Climate Action Standard Template 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Claus.KONDRUP@ec.europa.eu</dc:creator>
  <cp:lastModifiedBy>KONDRUP Claus (CLIMA)</cp:lastModifiedBy>
  <cp:revision>1416</cp:revision>
  <cp:lastPrinted>2021-05-18T14:41:16Z</cp:lastPrinted>
  <dcterms:created xsi:type="dcterms:W3CDTF">2014-03-13T13:02:10Z</dcterms:created>
  <dcterms:modified xsi:type="dcterms:W3CDTF">2022-05-16T12:22:58Z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0x010100258AA79CEB83498886A3A08681123250009CF15998D59AD84F84090E08BF3B3FE1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2022-05-02T12:37:00Z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dbb116da-b17d-46d1-af67-dd5692a138ef</vt:lpwstr>
  </property>
  <property fmtid="{D5CDD505-2E9C-101B-9397-08002B2CF9AE}" pid="9" name="MSIP_Label_6bd9ddd1-4d20-43f6-abfa-fc3c07406f94_ContentBits">
    <vt:lpwstr>0</vt:lpwstr>
  </property>
</Properties>
</file>